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9" r:id="rId4"/>
    <p:sldId id="258" r:id="rId5"/>
    <p:sldId id="259" r:id="rId6"/>
    <p:sldId id="260" r:id="rId7"/>
    <p:sldId id="272" r:id="rId8"/>
    <p:sldId id="261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76" r:id="rId18"/>
    <p:sldId id="264" r:id="rId19"/>
    <p:sldId id="265" r:id="rId20"/>
    <p:sldId id="266" r:id="rId21"/>
    <p:sldId id="267" r:id="rId22"/>
    <p:sldId id="269" r:id="rId23"/>
    <p:sldId id="268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CC"/>
    <a:srgbClr val="C19C00"/>
    <a:srgbClr val="0037DA"/>
    <a:srgbClr val="13A10E"/>
    <a:srgbClr val="0C0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jpeg>
</file>

<file path=ppt/media/image4.png>
</file>

<file path=ppt/media/image5.png>
</file>

<file path=ppt/media/image6.jpe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6558-8754-7FCF-934E-DC16FF1C8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97C3BC-8229-AAAB-7B94-F549D4EFE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DF2B1-FACE-3DFA-EB09-1A6DAB083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84AB7-E726-5263-807C-BF3D5F3B9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9DA71-2A10-4FCB-9AB4-3E775BB2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16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5B521-5147-A9E0-3BE9-6E86B413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8C3B5-7BE8-29DE-C447-49D9B6E24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F3530-378A-EFF1-8921-5F73715E2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531E1-254E-DC84-1999-3AD70CD77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D9E5F-1EF4-7968-939B-D5E94BF7B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1674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16AB81-25ED-C86F-D292-33D5DAE090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EF9FCA-AAC0-ACD4-9F2F-5FD8153C4B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59A51-31C2-3AB6-1979-C9CD0AADC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05470-C7CD-01FF-AFC2-20C1612A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85E4B-F277-0F84-43E0-D83C19550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6868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C740D-9EAA-4562-D082-A2674548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F933-0321-AF52-CE1A-8F6EC5C2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6861B-286F-66C1-99BE-C963B7142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DAD93-2F17-03A1-C0D7-DD00B7937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EE7EC-9DDD-48E4-9362-B758BFD78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57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F2415-2A80-9FB1-1912-EF1E710AE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32BD5-633C-0E81-51D8-94640E155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CC09E-1873-0968-5619-1FAE5D3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FC8E7-BF0D-C593-84AE-235B9E9C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B33B-C724-8E25-B230-B64595470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9223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11B42-D11E-EE62-B473-1B55366B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DF037-8455-80FF-887D-04581D913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F7F12-4AC5-5F19-4E0D-F22293F64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B62A7-5273-236F-90AD-A4576261F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921FA8-ECDA-131E-C3A2-8D5EB552E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862AA-3CB2-DC96-1452-02F924047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84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17702-D66B-7379-1724-1896DB43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69E4F-6AC4-B3B9-7E15-79C820E4A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3C4F4-342C-EB8A-309A-465654CD1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531F20-FAC8-4A62-D18F-2601EFD55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9826EA-7047-535D-658A-234370F061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24DA96-D2B0-6ED3-B462-FA1AD712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81CDF6-1CF5-7B07-377C-F2DA2E8D7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491BD0-A8E1-F31E-CFF4-D8B4082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9905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A3D4-8C5F-1734-0E96-3DF21C7EC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62C57B-F9A1-A47D-3521-7C2F8F010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A7232A-955A-3497-CACD-3FAD17FFF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97BA7D-59C2-4ECA-B552-39005AB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427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F4AEE8-F38A-7807-B14A-EB5AB6D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164088-A6A3-8A90-D945-D0A2266D5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A178F-4059-061B-8354-FD4101643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942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2E0FE-4CFD-E610-B0AD-B41EF7197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983C4-08B6-5D68-37ED-C2CB06109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9D146E-F012-E547-1612-51934B8A1B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B9779-A8F1-E9E4-FC44-76D53031F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E94D1-2616-67B7-D390-893210A5E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C0439-E532-F121-518A-7822E82A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3472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C1917-836C-4E66-2C7C-C1B836979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EE0222-6172-E803-5E92-CEDF227A8C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3E7A5-A519-D6C5-7036-55A809F44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7C74C-7AC6-635B-9317-1C5B2004E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7A906-5651-EDBE-853C-C838EC09D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43E08-1672-2B4B-1FA4-3A512C313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1110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C49D97-F34B-D026-AB86-2640446CA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94527-7826-8E3A-3EA3-6F1ED61AA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B2EBE-4DBC-E0CF-158F-4509B35ABE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1A84-F746-4922-A48B-AD66B9020DB0}" type="datetimeFigureOut">
              <a:rPr lang="fr-FR" smtClean="0"/>
              <a:t>06/06/2023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D0C78-8A72-80A5-2F02-35B5A75D64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C8F71-349A-51A6-7993-2EDDD8552B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913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27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41E99BA-DA0A-DEC9-29EC-0293CBC00F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5" r="-1" b="-1"/>
          <a:stretch/>
        </p:blipFill>
        <p:spPr>
          <a:xfrm>
            <a:off x="-1219" y="-4"/>
            <a:ext cx="12191695" cy="6858000"/>
          </a:xfrm>
          <a:prstGeom prst="rect">
            <a:avLst/>
          </a:prstGeom>
        </p:spPr>
      </p:pic>
      <p:sp>
        <p:nvSpPr>
          <p:cNvPr id="130" name="Freeform: Shape 129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81377" y="1386250"/>
            <a:ext cx="4598786" cy="411340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2" name="Freeform: Shape 131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9573" y="1494845"/>
            <a:ext cx="4354593" cy="386112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987224" y="1122042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2DAA7-1CAE-56EB-9C45-17F0F2476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3473" y="1397076"/>
            <a:ext cx="4354593" cy="2042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Heavy" panose="020B0903020102020204" pitchFamily="34" charset="0"/>
              </a:rPr>
              <a:t>Le Jeu de la Ville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508447-FDF3-F1AE-2279-D8A4CADB7C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0770" y="3537557"/>
            <a:ext cx="3112198" cy="67863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 SemiCondensed" panose="020B0502040204020203" pitchFamily="34" charset="0"/>
              </a:rPr>
              <a:t>Étude de </a:t>
            </a:r>
            <a:r>
              <a:rPr lang="en-US" sz="1600" kern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 SemiCondensed" panose="020B0502040204020203" pitchFamily="34" charset="0"/>
              </a:rPr>
              <a:t>modèles</a:t>
            </a:r>
            <a:r>
              <a:rPr lang="en-US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 SemiCondensed" panose="020B0502040204020203" pitchFamily="34" charset="0"/>
              </a:rPr>
              <a:t> de </a:t>
            </a:r>
            <a:r>
              <a:rPr lang="en-US" sz="1600" kern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 SemiCondensed" panose="020B0502040204020203" pitchFamily="34" charset="0"/>
              </a:rPr>
              <a:t>villes</a:t>
            </a:r>
            <a:r>
              <a:rPr lang="en-US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 SemiCondensed" panose="020B0502040204020203" pitchFamily="34" charset="0"/>
              </a:rPr>
              <a:t> </a:t>
            </a:r>
            <a:r>
              <a:rPr lang="en-US" sz="1600" kern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 SemiCondensed" panose="020B0502040204020203" pitchFamily="34" charset="0"/>
              </a:rPr>
              <a:t>générées</a:t>
            </a:r>
            <a:r>
              <a:rPr lang="en-US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 SemiCondensed" panose="020B0502040204020203" pitchFamily="34" charset="0"/>
              </a:rPr>
              <a:t> via un automate </a:t>
            </a:r>
            <a:r>
              <a:rPr lang="en-US" sz="1600" kern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 SemiCondensed" panose="020B0502040204020203" pitchFamily="34" charset="0"/>
              </a:rPr>
              <a:t>cellulaire</a:t>
            </a:r>
            <a:endParaRPr lang="en-US" sz="1600" kern="1200" dirty="0">
              <a:solidFill>
                <a:schemeClr val="tx1">
                  <a:lumMod val="75000"/>
                  <a:lumOff val="25000"/>
                </a:schemeClr>
              </a:solidFill>
              <a:latin typeface="Bahnschrift SemiCondensed" panose="020B0502040204020203" pitchFamily="34" charset="0"/>
            </a:endParaRPr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06536C0D-2219-44F1-94EC-B9A56501D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6303" y="1122043"/>
            <a:ext cx="4908132" cy="4613915"/>
            <a:chOff x="6516303" y="1122043"/>
            <a:chExt cx="4908132" cy="4613915"/>
          </a:xfrm>
        </p:grpSpPr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DF0CCBF-D7FD-451C-92EB-84C362B69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0901" y="1264257"/>
              <a:ext cx="4534335" cy="423539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B1B8EEB-4E8B-43EC-AB8F-F7E2CD9682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300000">
              <a:off x="6516303" y="1122043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123" name="Picture 122">
            <a:extLst>
              <a:ext uri="{FF2B5EF4-FFF2-40B4-BE49-F238E27FC236}">
                <a16:creationId xmlns:a16="http://schemas.microsoft.com/office/drawing/2014/main" id="{C4D6DC9D-08C9-7C01-8F5D-482ADEF034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31" t="4991" r="21533" b="3319"/>
          <a:stretch/>
        </p:blipFill>
        <p:spPr>
          <a:xfrm>
            <a:off x="6831475" y="1386254"/>
            <a:ext cx="4228348" cy="3969721"/>
          </a:xfrm>
          <a:custGeom>
            <a:avLst/>
            <a:gdLst/>
            <a:ahLst/>
            <a:cxnLst/>
            <a:rect l="l" t="t" r="r" b="b"/>
            <a:pathLst>
              <a:path w="3952684" h="3588642">
                <a:moveTo>
                  <a:pt x="2262021" y="0"/>
                </a:moveTo>
                <a:cubicBezTo>
                  <a:pt x="2521915" y="0"/>
                  <a:pt x="2761111" y="48268"/>
                  <a:pt x="2973080" y="143330"/>
                </a:cubicBezTo>
                <a:cubicBezTo>
                  <a:pt x="3171733" y="232491"/>
                  <a:pt x="3346211" y="362626"/>
                  <a:pt x="3491678" y="530048"/>
                </a:cubicBezTo>
                <a:cubicBezTo>
                  <a:pt x="3788979" y="872350"/>
                  <a:pt x="3952684" y="1358801"/>
                  <a:pt x="3952684" y="1899831"/>
                </a:cubicBezTo>
                <a:cubicBezTo>
                  <a:pt x="3952684" y="2115686"/>
                  <a:pt x="3889322" y="2288927"/>
                  <a:pt x="3747331" y="2461593"/>
                </a:cubicBezTo>
                <a:cubicBezTo>
                  <a:pt x="3598809" y="2642210"/>
                  <a:pt x="3375643" y="2808567"/>
                  <a:pt x="3139331" y="2984675"/>
                </a:cubicBezTo>
                <a:cubicBezTo>
                  <a:pt x="3095732" y="3017128"/>
                  <a:pt x="3050692" y="3050728"/>
                  <a:pt x="3005652" y="3084736"/>
                </a:cubicBezTo>
                <a:cubicBezTo>
                  <a:pt x="2602495" y="3389096"/>
                  <a:pt x="2308249" y="3588642"/>
                  <a:pt x="1907213" y="3588642"/>
                </a:cubicBezTo>
                <a:cubicBezTo>
                  <a:pt x="1296158" y="3588642"/>
                  <a:pt x="863400" y="3343695"/>
                  <a:pt x="460242" y="2769559"/>
                </a:cubicBezTo>
                <a:cubicBezTo>
                  <a:pt x="407483" y="2694411"/>
                  <a:pt x="355911" y="2626066"/>
                  <a:pt x="306036" y="2560014"/>
                </a:cubicBezTo>
                <a:cubicBezTo>
                  <a:pt x="99326" y="2286139"/>
                  <a:pt x="0" y="2143712"/>
                  <a:pt x="0" y="1899831"/>
                </a:cubicBezTo>
                <a:cubicBezTo>
                  <a:pt x="0" y="1657671"/>
                  <a:pt x="62259" y="1418460"/>
                  <a:pt x="184911" y="1188839"/>
                </a:cubicBezTo>
                <a:cubicBezTo>
                  <a:pt x="304934" y="964216"/>
                  <a:pt x="476527" y="758606"/>
                  <a:pt x="694859" y="577907"/>
                </a:cubicBezTo>
                <a:cubicBezTo>
                  <a:pt x="909458" y="400240"/>
                  <a:pt x="1164345" y="253716"/>
                  <a:pt x="1432127" y="154228"/>
                </a:cubicBezTo>
                <a:cubicBezTo>
                  <a:pt x="1707119" y="51875"/>
                  <a:pt x="1986436" y="0"/>
                  <a:pt x="2262021" y="0"/>
                </a:cubicBezTo>
                <a:close/>
              </a:path>
            </a:pathLst>
          </a:cu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A22318-F69D-0380-A4DC-20A45409EAF0}"/>
              </a:ext>
            </a:extLst>
          </p:cNvPr>
          <p:cNvSpPr txBox="1"/>
          <p:nvPr/>
        </p:nvSpPr>
        <p:spPr>
          <a:xfrm>
            <a:off x="9746512" y="8990"/>
            <a:ext cx="2445488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Clément OGÉ</a:t>
            </a:r>
          </a:p>
          <a:p>
            <a:pPr algn="r"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Bahnschrift Light" panose="020B0502040204020203" pitchFamily="34" charset="0"/>
                <a:cs typeface="Arial" panose="020B0604020202020204" pitchFamily="34" charset="0"/>
              </a:rPr>
              <a:t>N° 39342</a:t>
            </a:r>
            <a:endParaRPr lang="fr-FR" sz="2000" dirty="0">
              <a:solidFill>
                <a:schemeClr val="bg1"/>
              </a:solidFill>
              <a:latin typeface="Bahnschrift Ligh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DDDD1-8542-6CB9-2517-A117548C3CAF}"/>
              </a:ext>
            </a:extLst>
          </p:cNvPr>
          <p:cNvSpPr txBox="1"/>
          <p:nvPr/>
        </p:nvSpPr>
        <p:spPr>
          <a:xfrm>
            <a:off x="11954290" y="6550223"/>
            <a:ext cx="237710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835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Résultats</a:t>
            </a:r>
            <a:endParaRPr lang="en-US" sz="4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85C855-4DA1-129E-9982-F6AAEC29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69" r="57083" b="6112"/>
          <a:stretch/>
        </p:blipFill>
        <p:spPr>
          <a:xfrm>
            <a:off x="3662277" y="1689816"/>
            <a:ext cx="4629732" cy="50679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E06F0A-56AA-333E-6D6F-95E50EB096A3}"/>
              </a:ext>
            </a:extLst>
          </p:cNvPr>
          <p:cNvSpPr txBox="1"/>
          <p:nvPr/>
        </p:nvSpPr>
        <p:spPr>
          <a:xfrm>
            <a:off x="87634" y="5372196"/>
            <a:ext cx="1743506" cy="138499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accent3">
                  <a:lumMod val="100000"/>
                  <a:alpha val="71000"/>
                </a:schemeClr>
              </a:gs>
              <a:gs pos="18000">
                <a:schemeClr val="accent3">
                  <a:lumMod val="45000"/>
                  <a:lumOff val="55000"/>
                  <a:alpha val="71000"/>
                </a:schemeClr>
              </a:gs>
              <a:gs pos="37000">
                <a:schemeClr val="accent3">
                  <a:lumMod val="45000"/>
                  <a:lumOff val="55000"/>
                  <a:alpha val="71000"/>
                </a:schemeClr>
              </a:gs>
              <a:gs pos="81000">
                <a:schemeClr val="bg1"/>
              </a:gs>
              <a:gs pos="58000">
                <a:schemeClr val="accent3">
                  <a:lumMod val="30000"/>
                  <a:lumOff val="70000"/>
                </a:schemeClr>
              </a:gs>
            </a:gsLst>
            <a:lin ang="16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fr-FR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Légende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:</a:t>
            </a:r>
            <a:b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endParaRPr lang="fr-FR" sz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randview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13A10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Habitations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0037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Commerces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C19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Zones de travail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Loisirs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89DC7A-EF71-1484-2C1E-7BC89983FDCF}"/>
              </a:ext>
            </a:extLst>
          </p:cNvPr>
          <p:cNvSpPr txBox="1"/>
          <p:nvPr/>
        </p:nvSpPr>
        <p:spPr>
          <a:xfrm>
            <a:off x="10412729" y="0"/>
            <a:ext cx="1779269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IV-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Dernières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modifications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7832BC-7CB9-7BC2-EE32-C1A8C326DC15}"/>
              </a:ext>
            </a:extLst>
          </p:cNvPr>
          <p:cNvSpPr txBox="1"/>
          <p:nvPr/>
        </p:nvSpPr>
        <p:spPr>
          <a:xfrm>
            <a:off x="11748977" y="6550223"/>
            <a:ext cx="443023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10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277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Résultats</a:t>
            </a:r>
            <a:endParaRPr lang="en-US" sz="4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FD2CA9-FF58-BE8C-B145-68848AAB94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85" r="56771" b="5371"/>
          <a:stretch/>
        </p:blipFill>
        <p:spPr>
          <a:xfrm>
            <a:off x="3662277" y="1689815"/>
            <a:ext cx="4629732" cy="50871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5EAF88-C7CF-8DDD-67D0-C703D8585CC3}"/>
              </a:ext>
            </a:extLst>
          </p:cNvPr>
          <p:cNvSpPr txBox="1"/>
          <p:nvPr/>
        </p:nvSpPr>
        <p:spPr>
          <a:xfrm>
            <a:off x="87634" y="5372196"/>
            <a:ext cx="1743506" cy="138499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accent3">
                  <a:lumMod val="100000"/>
                  <a:alpha val="71000"/>
                </a:schemeClr>
              </a:gs>
              <a:gs pos="18000">
                <a:schemeClr val="accent3">
                  <a:lumMod val="45000"/>
                  <a:lumOff val="55000"/>
                  <a:alpha val="71000"/>
                </a:schemeClr>
              </a:gs>
              <a:gs pos="37000">
                <a:schemeClr val="accent3">
                  <a:lumMod val="45000"/>
                  <a:lumOff val="55000"/>
                  <a:alpha val="71000"/>
                </a:schemeClr>
              </a:gs>
              <a:gs pos="81000">
                <a:schemeClr val="bg1"/>
              </a:gs>
              <a:gs pos="58000">
                <a:schemeClr val="accent3">
                  <a:lumMod val="30000"/>
                  <a:lumOff val="70000"/>
                </a:schemeClr>
              </a:gs>
            </a:gsLst>
            <a:lin ang="16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fr-FR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Légende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:</a:t>
            </a:r>
            <a:b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endParaRPr lang="fr-FR" sz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randview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13A10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Habitations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0037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Commerces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C19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Zones de travail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Loisirs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AD036F-1F49-0F93-1C26-1C81F0EFA52E}"/>
              </a:ext>
            </a:extLst>
          </p:cNvPr>
          <p:cNvSpPr txBox="1"/>
          <p:nvPr/>
        </p:nvSpPr>
        <p:spPr>
          <a:xfrm>
            <a:off x="10412729" y="0"/>
            <a:ext cx="1779269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IV-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Dernières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modifications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D36F0C-1523-EC34-621E-411E17F7880B}"/>
              </a:ext>
            </a:extLst>
          </p:cNvPr>
          <p:cNvSpPr txBox="1"/>
          <p:nvPr/>
        </p:nvSpPr>
        <p:spPr>
          <a:xfrm>
            <a:off x="11748977" y="6550223"/>
            <a:ext cx="443023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11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18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Résultats</a:t>
            </a:r>
            <a:endParaRPr lang="en-US" sz="4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3CA0F3-2D3D-B018-89F4-C7194A5C8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84" r="56771" b="5371"/>
          <a:stretch/>
        </p:blipFill>
        <p:spPr>
          <a:xfrm>
            <a:off x="3662275" y="1678686"/>
            <a:ext cx="4629732" cy="50871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5C74A3-7F01-6A29-1AE9-35430EF88F94}"/>
              </a:ext>
            </a:extLst>
          </p:cNvPr>
          <p:cNvSpPr txBox="1"/>
          <p:nvPr/>
        </p:nvSpPr>
        <p:spPr>
          <a:xfrm>
            <a:off x="87634" y="5372196"/>
            <a:ext cx="1743506" cy="138499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accent3">
                  <a:lumMod val="100000"/>
                  <a:alpha val="71000"/>
                </a:schemeClr>
              </a:gs>
              <a:gs pos="18000">
                <a:schemeClr val="accent3">
                  <a:lumMod val="45000"/>
                  <a:lumOff val="55000"/>
                  <a:alpha val="71000"/>
                </a:schemeClr>
              </a:gs>
              <a:gs pos="37000">
                <a:schemeClr val="accent3">
                  <a:lumMod val="45000"/>
                  <a:lumOff val="55000"/>
                  <a:alpha val="71000"/>
                </a:schemeClr>
              </a:gs>
              <a:gs pos="81000">
                <a:schemeClr val="bg1"/>
              </a:gs>
              <a:gs pos="58000">
                <a:schemeClr val="accent3">
                  <a:lumMod val="30000"/>
                  <a:lumOff val="70000"/>
                </a:schemeClr>
              </a:gs>
            </a:gsLst>
            <a:lin ang="16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fr-FR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Légende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:</a:t>
            </a:r>
            <a:b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endParaRPr lang="fr-FR" sz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randview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13A10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Habitations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0037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Commerces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C19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Zones de travail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Loisirs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280E2F-1AE4-F598-E48B-CB966C88E67D}"/>
              </a:ext>
            </a:extLst>
          </p:cNvPr>
          <p:cNvSpPr txBox="1"/>
          <p:nvPr/>
        </p:nvSpPr>
        <p:spPr>
          <a:xfrm>
            <a:off x="10412729" y="0"/>
            <a:ext cx="1779269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IV-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Dernières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modifications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AB4B30-EA3E-E30A-E5F0-EE23856F8ED9}"/>
              </a:ext>
            </a:extLst>
          </p:cNvPr>
          <p:cNvSpPr txBox="1"/>
          <p:nvPr/>
        </p:nvSpPr>
        <p:spPr>
          <a:xfrm>
            <a:off x="11748977" y="6550223"/>
            <a:ext cx="443023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12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7168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Résultats</a:t>
            </a:r>
            <a:endParaRPr lang="en-US" sz="4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9DFA4C-1F07-59B9-A5B9-0BC0966E84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85" r="56771" b="5370"/>
          <a:stretch/>
        </p:blipFill>
        <p:spPr>
          <a:xfrm>
            <a:off x="3662274" y="1689320"/>
            <a:ext cx="4629731" cy="50871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6F2FDD-3ECD-ACA4-EB53-F1C43B5AC10F}"/>
              </a:ext>
            </a:extLst>
          </p:cNvPr>
          <p:cNvSpPr txBox="1"/>
          <p:nvPr/>
        </p:nvSpPr>
        <p:spPr>
          <a:xfrm>
            <a:off x="87634" y="5372196"/>
            <a:ext cx="1743506" cy="138499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accent3">
                  <a:lumMod val="100000"/>
                  <a:alpha val="71000"/>
                </a:schemeClr>
              </a:gs>
              <a:gs pos="18000">
                <a:schemeClr val="accent3">
                  <a:lumMod val="45000"/>
                  <a:lumOff val="55000"/>
                  <a:alpha val="71000"/>
                </a:schemeClr>
              </a:gs>
              <a:gs pos="37000">
                <a:schemeClr val="accent3">
                  <a:lumMod val="45000"/>
                  <a:lumOff val="55000"/>
                  <a:alpha val="71000"/>
                </a:schemeClr>
              </a:gs>
              <a:gs pos="81000">
                <a:schemeClr val="bg1"/>
              </a:gs>
              <a:gs pos="58000">
                <a:schemeClr val="accent3">
                  <a:lumMod val="30000"/>
                  <a:lumOff val="70000"/>
                </a:schemeClr>
              </a:gs>
            </a:gsLst>
            <a:lin ang="16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fr-FR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Légende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:</a:t>
            </a:r>
            <a:b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endParaRPr lang="fr-FR" sz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randview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13A10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Habitations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0037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Commerces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C19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Zones de travail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Loisirs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7CCCDB-CE7B-0A6C-9520-24EB5685DC0C}"/>
              </a:ext>
            </a:extLst>
          </p:cNvPr>
          <p:cNvSpPr txBox="1"/>
          <p:nvPr/>
        </p:nvSpPr>
        <p:spPr>
          <a:xfrm>
            <a:off x="10412729" y="0"/>
            <a:ext cx="1779269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IV-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Dernières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modifications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38FF46-02E0-836E-C472-AB5F5F30D2C9}"/>
              </a:ext>
            </a:extLst>
          </p:cNvPr>
          <p:cNvSpPr txBox="1"/>
          <p:nvPr/>
        </p:nvSpPr>
        <p:spPr>
          <a:xfrm>
            <a:off x="11748977" y="6550223"/>
            <a:ext cx="443023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13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184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Résultats</a:t>
            </a:r>
            <a:endParaRPr lang="en-US" sz="4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E29FBE-9997-3C15-551D-BB138EAF32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85" r="56771" b="5370"/>
          <a:stretch/>
        </p:blipFill>
        <p:spPr>
          <a:xfrm>
            <a:off x="3662274" y="1689319"/>
            <a:ext cx="4629729" cy="50871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4C52B9-C40B-EDDD-39FB-135294440389}"/>
              </a:ext>
            </a:extLst>
          </p:cNvPr>
          <p:cNvSpPr txBox="1"/>
          <p:nvPr/>
        </p:nvSpPr>
        <p:spPr>
          <a:xfrm>
            <a:off x="87634" y="5372196"/>
            <a:ext cx="1743506" cy="138499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accent3">
                  <a:lumMod val="100000"/>
                  <a:alpha val="71000"/>
                </a:schemeClr>
              </a:gs>
              <a:gs pos="18000">
                <a:schemeClr val="accent3">
                  <a:lumMod val="45000"/>
                  <a:lumOff val="55000"/>
                  <a:alpha val="71000"/>
                </a:schemeClr>
              </a:gs>
              <a:gs pos="37000">
                <a:schemeClr val="accent3">
                  <a:lumMod val="45000"/>
                  <a:lumOff val="55000"/>
                  <a:alpha val="71000"/>
                </a:schemeClr>
              </a:gs>
              <a:gs pos="81000">
                <a:schemeClr val="bg1"/>
              </a:gs>
              <a:gs pos="58000">
                <a:schemeClr val="accent3">
                  <a:lumMod val="30000"/>
                  <a:lumOff val="70000"/>
                </a:schemeClr>
              </a:gs>
            </a:gsLst>
            <a:lin ang="16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fr-FR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Légende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:</a:t>
            </a:r>
            <a:b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endParaRPr lang="fr-FR" sz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randview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13A10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Habitations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0037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Commerces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C19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Zones de travail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Loisirs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F677FF-7057-1EC3-2AE2-0AEE9B1280C8}"/>
              </a:ext>
            </a:extLst>
          </p:cNvPr>
          <p:cNvSpPr txBox="1"/>
          <p:nvPr/>
        </p:nvSpPr>
        <p:spPr>
          <a:xfrm>
            <a:off x="10412729" y="0"/>
            <a:ext cx="1779269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IV-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Dernières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modifications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891F91-5A43-8C75-C4A8-46144783B356}"/>
              </a:ext>
            </a:extLst>
          </p:cNvPr>
          <p:cNvSpPr txBox="1"/>
          <p:nvPr/>
        </p:nvSpPr>
        <p:spPr>
          <a:xfrm>
            <a:off x="11748977" y="6550223"/>
            <a:ext cx="443023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14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41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Résultats</a:t>
            </a:r>
            <a:endParaRPr lang="en-US" sz="4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666768-9E55-6362-C1AF-D319A1322C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85" r="56771" b="5370"/>
          <a:stretch/>
        </p:blipFill>
        <p:spPr>
          <a:xfrm>
            <a:off x="3662275" y="1699951"/>
            <a:ext cx="4629732" cy="50871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15D306-BEA9-2725-88EA-BB8BA61E1141}"/>
              </a:ext>
            </a:extLst>
          </p:cNvPr>
          <p:cNvSpPr txBox="1"/>
          <p:nvPr/>
        </p:nvSpPr>
        <p:spPr>
          <a:xfrm>
            <a:off x="87634" y="5372196"/>
            <a:ext cx="1743506" cy="138499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accent3">
                  <a:lumMod val="100000"/>
                  <a:alpha val="71000"/>
                </a:schemeClr>
              </a:gs>
              <a:gs pos="18000">
                <a:schemeClr val="accent3">
                  <a:lumMod val="45000"/>
                  <a:lumOff val="55000"/>
                  <a:alpha val="71000"/>
                </a:schemeClr>
              </a:gs>
              <a:gs pos="37000">
                <a:schemeClr val="accent3">
                  <a:lumMod val="45000"/>
                  <a:lumOff val="55000"/>
                  <a:alpha val="71000"/>
                </a:schemeClr>
              </a:gs>
              <a:gs pos="81000">
                <a:schemeClr val="bg1"/>
              </a:gs>
              <a:gs pos="58000">
                <a:schemeClr val="accent3">
                  <a:lumMod val="30000"/>
                  <a:lumOff val="70000"/>
                </a:schemeClr>
              </a:gs>
            </a:gsLst>
            <a:lin ang="16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fr-FR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Légende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:</a:t>
            </a:r>
            <a:b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endParaRPr lang="fr-FR" sz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randview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13A10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Habitations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0037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Commerces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C19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Zones de travail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Loisirs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8FAA5F-1465-A7DD-3240-9F073443AE78}"/>
              </a:ext>
            </a:extLst>
          </p:cNvPr>
          <p:cNvSpPr txBox="1"/>
          <p:nvPr/>
        </p:nvSpPr>
        <p:spPr>
          <a:xfrm>
            <a:off x="10412729" y="0"/>
            <a:ext cx="1779269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IV-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Dernières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modifications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813D36-F9C6-DB4C-F2D7-790BAD46F764}"/>
              </a:ext>
            </a:extLst>
          </p:cNvPr>
          <p:cNvSpPr txBox="1"/>
          <p:nvPr/>
        </p:nvSpPr>
        <p:spPr>
          <a:xfrm>
            <a:off x="11748977" y="6550223"/>
            <a:ext cx="443023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15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734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Résultats</a:t>
            </a:r>
            <a:endParaRPr lang="en-US" sz="4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56FF41-13DE-7049-54D7-77A7A6B0D6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85" r="56771" b="5370"/>
          <a:stretch/>
        </p:blipFill>
        <p:spPr>
          <a:xfrm>
            <a:off x="3662275" y="1689319"/>
            <a:ext cx="4629732" cy="50871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834D40-1BC2-267D-33F8-84FC0FCA4CAE}"/>
              </a:ext>
            </a:extLst>
          </p:cNvPr>
          <p:cNvSpPr txBox="1"/>
          <p:nvPr/>
        </p:nvSpPr>
        <p:spPr>
          <a:xfrm>
            <a:off x="87634" y="5372196"/>
            <a:ext cx="1743506" cy="138499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accent3">
                  <a:lumMod val="100000"/>
                  <a:alpha val="71000"/>
                </a:schemeClr>
              </a:gs>
              <a:gs pos="18000">
                <a:schemeClr val="accent3">
                  <a:lumMod val="45000"/>
                  <a:lumOff val="55000"/>
                  <a:alpha val="71000"/>
                </a:schemeClr>
              </a:gs>
              <a:gs pos="37000">
                <a:schemeClr val="accent3">
                  <a:lumMod val="45000"/>
                  <a:lumOff val="55000"/>
                  <a:alpha val="71000"/>
                </a:schemeClr>
              </a:gs>
              <a:gs pos="81000">
                <a:schemeClr val="bg1"/>
              </a:gs>
              <a:gs pos="58000">
                <a:schemeClr val="accent3">
                  <a:lumMod val="30000"/>
                  <a:lumOff val="70000"/>
                </a:schemeClr>
              </a:gs>
            </a:gsLst>
            <a:lin ang="16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fr-FR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Légende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:</a:t>
            </a:r>
            <a:b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endParaRPr lang="fr-FR" sz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randview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13A10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Habitations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0037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Commerces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C19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Zones de travail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Loisirs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9EDF3-B57B-5808-2C6B-D0B98F97AF11}"/>
              </a:ext>
            </a:extLst>
          </p:cNvPr>
          <p:cNvSpPr txBox="1"/>
          <p:nvPr/>
        </p:nvSpPr>
        <p:spPr>
          <a:xfrm>
            <a:off x="10412729" y="0"/>
            <a:ext cx="1779269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IV- Dernières modifications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729A8D-DC66-2CFA-86A4-6C0BC6CE6922}"/>
              </a:ext>
            </a:extLst>
          </p:cNvPr>
          <p:cNvSpPr txBox="1"/>
          <p:nvPr/>
        </p:nvSpPr>
        <p:spPr>
          <a:xfrm>
            <a:off x="11748977" y="6550223"/>
            <a:ext cx="443023" cy="307777"/>
          </a:xfrm>
          <a:prstGeom prst="rect">
            <a:avLst/>
          </a:prstGeom>
          <a:solidFill>
            <a:sysClr val="windowText" lastClr="000000">
              <a:alpha val="65000"/>
            </a:sys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cs typeface="Arial" panose="020B0604020202020204" pitchFamily="34" charset="0"/>
              </a:rPr>
              <a:t>16</a:t>
            </a:r>
            <a:endParaRPr kumimoji="0" lang="fr-FR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633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high angle view of a city&#10;&#10;Description automatically generated with medium confidence">
            <a:extLst>
              <a:ext uri="{FF2B5EF4-FFF2-40B4-BE49-F238E27FC236}">
                <a16:creationId xmlns:a16="http://schemas.microsoft.com/office/drawing/2014/main" id="{BDEA3C6F-ED4B-7E4C-FA9F-E3FD80E426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9" t="9091" r="27442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23EB23-FB36-6765-13F8-3F7842B4A0C5}"/>
              </a:ext>
            </a:extLst>
          </p:cNvPr>
          <p:cNvSpPr txBox="1">
            <a:spLocks/>
          </p:cNvSpPr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Limites et potentiel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2036BA-9043-EC94-640A-5AB705B5B278}"/>
              </a:ext>
            </a:extLst>
          </p:cNvPr>
          <p:cNvSpPr txBox="1"/>
          <p:nvPr/>
        </p:nvSpPr>
        <p:spPr>
          <a:xfrm>
            <a:off x="10412729" y="0"/>
            <a:ext cx="1779269" cy="338554"/>
          </a:xfrm>
          <a:prstGeom prst="rect">
            <a:avLst/>
          </a:prstGeom>
          <a:solidFill>
            <a:sysClr val="windowText" lastClr="000000">
              <a:alpha val="65000"/>
            </a:sysClr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cs typeface="Courier New" panose="02070309020205020404" pitchFamily="49" charset="0"/>
              </a:rPr>
              <a:t>V- Conclusion</a:t>
            </a:r>
            <a:endParaRPr kumimoji="0" lang="fr-FR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09A901-8F2F-4DCB-C480-B279AC5AFA71}"/>
              </a:ext>
            </a:extLst>
          </p:cNvPr>
          <p:cNvSpPr txBox="1"/>
          <p:nvPr/>
        </p:nvSpPr>
        <p:spPr>
          <a:xfrm>
            <a:off x="11748977" y="6550223"/>
            <a:ext cx="443023" cy="307777"/>
          </a:xfrm>
          <a:prstGeom prst="rect">
            <a:avLst/>
          </a:prstGeom>
          <a:solidFill>
            <a:sysClr val="windowText" lastClr="000000">
              <a:alpha val="65000"/>
            </a:sys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cs typeface="Arial" panose="020B0604020202020204" pitchFamily="34" charset="0"/>
              </a:rPr>
              <a:t>17</a:t>
            </a:r>
            <a:endParaRPr kumimoji="0" lang="fr-FR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360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158B5-50B5-4927-A367-7C9F3AFE5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8F6DC-F23A-6B54-EC2C-B4A21760C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2685" y="1710573"/>
            <a:ext cx="4375151" cy="26655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fr-FR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Merci</a:t>
            </a:r>
            <a:br>
              <a:rPr lang="fr-FR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fr-FR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à vous !</a:t>
            </a:r>
          </a:p>
        </p:txBody>
      </p:sp>
      <p:pic>
        <p:nvPicPr>
          <p:cNvPr id="5" name="Content Placeholder 4" descr="A picture containing building, outdoor, city, day&#10;&#10;Description automatically generated">
            <a:extLst>
              <a:ext uri="{FF2B5EF4-FFF2-40B4-BE49-F238E27FC236}">
                <a16:creationId xmlns:a16="http://schemas.microsoft.com/office/drawing/2014/main" id="{98357B19-4C60-88DF-E24A-EF9E5A939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2" b="3533"/>
          <a:stretch/>
        </p:blipFill>
        <p:spPr>
          <a:xfrm>
            <a:off x="1" y="2"/>
            <a:ext cx="6249303" cy="6857998"/>
          </a:xfrm>
          <a:custGeom>
            <a:avLst/>
            <a:gdLst/>
            <a:ahLst/>
            <a:cxnLst/>
            <a:rect l="l" t="t" r="r" b="b"/>
            <a:pathLst>
              <a:path w="6249303" h="6857998">
                <a:moveTo>
                  <a:pt x="5497146" y="6118149"/>
                </a:moveTo>
                <a:cubicBezTo>
                  <a:pt x="5503695" y="6124102"/>
                  <a:pt x="5511317" y="6129341"/>
                  <a:pt x="5518366" y="6133723"/>
                </a:cubicBezTo>
                <a:cubicBezTo>
                  <a:pt x="5525509" y="6138152"/>
                  <a:pt x="5530855" y="6143474"/>
                  <a:pt x="5534525" y="6149380"/>
                </a:cubicBezTo>
                <a:lnTo>
                  <a:pt x="5540000" y="6166562"/>
                </a:lnTo>
                <a:lnTo>
                  <a:pt x="5534525" y="6149379"/>
                </a:lnTo>
                <a:cubicBezTo>
                  <a:pt x="5530855" y="6143474"/>
                  <a:pt x="5525509" y="6138152"/>
                  <a:pt x="5518366" y="6133722"/>
                </a:cubicBezTo>
                <a:cubicBezTo>
                  <a:pt x="5511317" y="6129341"/>
                  <a:pt x="5503695" y="6124102"/>
                  <a:pt x="5497146" y="6118149"/>
                </a:cubicBezTo>
                <a:close/>
                <a:moveTo>
                  <a:pt x="5405304" y="4941372"/>
                </a:moveTo>
                <a:lnTo>
                  <a:pt x="5408634" y="4950869"/>
                </a:lnTo>
                <a:lnTo>
                  <a:pt x="5418318" y="4991382"/>
                </a:lnTo>
                <a:lnTo>
                  <a:pt x="5408634" y="4950868"/>
                </a:lnTo>
                <a:close/>
                <a:moveTo>
                  <a:pt x="5409242" y="4749807"/>
                </a:moveTo>
                <a:cubicBezTo>
                  <a:pt x="5397106" y="4762826"/>
                  <a:pt x="5396249" y="4781365"/>
                  <a:pt x="5394535" y="4799797"/>
                </a:cubicBezTo>
                <a:cubicBezTo>
                  <a:pt x="5396249" y="4781365"/>
                  <a:pt x="5397106" y="4762827"/>
                  <a:pt x="5409242" y="4749807"/>
                </a:cubicBezTo>
                <a:close/>
                <a:moveTo>
                  <a:pt x="5427041" y="4543185"/>
                </a:moveTo>
                <a:cubicBezTo>
                  <a:pt x="5428019" y="4548281"/>
                  <a:pt x="5430065" y="4553662"/>
                  <a:pt x="5432447" y="4557092"/>
                </a:cubicBezTo>
                <a:cubicBezTo>
                  <a:pt x="5444067" y="4573618"/>
                  <a:pt x="5452855" y="4588275"/>
                  <a:pt x="5458810" y="4602021"/>
                </a:cubicBezTo>
                <a:cubicBezTo>
                  <a:pt x="5452855" y="4588275"/>
                  <a:pt x="5444067" y="4573618"/>
                  <a:pt x="5432447" y="4557091"/>
                </a:cubicBezTo>
                <a:close/>
                <a:moveTo>
                  <a:pt x="5893259" y="2819253"/>
                </a:moveTo>
                <a:lnTo>
                  <a:pt x="5904902" y="2827484"/>
                </a:lnTo>
                <a:lnTo>
                  <a:pt x="5904904" y="2827486"/>
                </a:lnTo>
                <a:lnTo>
                  <a:pt x="5933407" y="2861156"/>
                </a:lnTo>
                <a:lnTo>
                  <a:pt x="5923753" y="2842392"/>
                </a:lnTo>
                <a:lnTo>
                  <a:pt x="5904904" y="2827486"/>
                </a:lnTo>
                <a:lnTo>
                  <a:pt x="5904902" y="2827483"/>
                </a:lnTo>
                <a:close/>
                <a:moveTo>
                  <a:pt x="5823604" y="1974015"/>
                </a:moveTo>
                <a:lnTo>
                  <a:pt x="5817090" y="1999763"/>
                </a:lnTo>
                <a:cubicBezTo>
                  <a:pt x="5813281" y="2008056"/>
                  <a:pt x="5807601" y="2016020"/>
                  <a:pt x="5799362" y="2023547"/>
                </a:cubicBezTo>
                <a:cubicBezTo>
                  <a:pt x="5815841" y="2008497"/>
                  <a:pt x="5822079" y="1991685"/>
                  <a:pt x="5823604" y="1974015"/>
                </a:cubicBezTo>
                <a:close/>
                <a:moveTo>
                  <a:pt x="5806410" y="1768838"/>
                </a:moveTo>
                <a:cubicBezTo>
                  <a:pt x="5802029" y="1774411"/>
                  <a:pt x="5799266" y="1779948"/>
                  <a:pt x="5797809" y="1785412"/>
                </a:cubicBezTo>
                <a:lnTo>
                  <a:pt x="5797028" y="1801558"/>
                </a:lnTo>
                <a:cubicBezTo>
                  <a:pt x="5795361" y="1790986"/>
                  <a:pt x="5797647" y="1779981"/>
                  <a:pt x="5806410" y="1768838"/>
                </a:cubicBezTo>
                <a:close/>
                <a:moveTo>
                  <a:pt x="5915999" y="520953"/>
                </a:moveTo>
                <a:lnTo>
                  <a:pt x="5909271" y="549926"/>
                </a:lnTo>
                <a:lnTo>
                  <a:pt x="5903017" y="566616"/>
                </a:lnTo>
                <a:lnTo>
                  <a:pt x="5897067" y="581804"/>
                </a:lnTo>
                <a:lnTo>
                  <a:pt x="5896649" y="583595"/>
                </a:lnTo>
                <a:lnTo>
                  <a:pt x="5894474" y="589388"/>
                </a:lnTo>
                <a:cubicBezTo>
                  <a:pt x="5892074" y="597005"/>
                  <a:pt x="5890316" y="604728"/>
                  <a:pt x="5889851" y="612658"/>
                </a:cubicBezTo>
                <a:lnTo>
                  <a:pt x="5896649" y="583595"/>
                </a:lnTo>
                <a:lnTo>
                  <a:pt x="5902965" y="566754"/>
                </a:lnTo>
                <a:lnTo>
                  <a:pt x="5903017" y="566616"/>
                </a:lnTo>
                <a:lnTo>
                  <a:pt x="5908855" y="551717"/>
                </a:lnTo>
                <a:lnTo>
                  <a:pt x="5909271" y="549926"/>
                </a:lnTo>
                <a:lnTo>
                  <a:pt x="5911436" y="544146"/>
                </a:lnTo>
                <a:cubicBezTo>
                  <a:pt x="5913823" y="536547"/>
                  <a:pt x="5915561" y="528850"/>
                  <a:pt x="5915999" y="520953"/>
                </a:cubicBezTo>
                <a:close/>
                <a:moveTo>
                  <a:pt x="5864896" y="268794"/>
                </a:moveTo>
                <a:cubicBezTo>
                  <a:pt x="5862371" y="279176"/>
                  <a:pt x="5860668" y="289296"/>
                  <a:pt x="5860021" y="299164"/>
                </a:cubicBezTo>
                <a:cubicBezTo>
                  <a:pt x="5859371" y="309031"/>
                  <a:pt x="5859776" y="318646"/>
                  <a:pt x="5861466" y="328017"/>
                </a:cubicBezTo>
                <a:close/>
                <a:moveTo>
                  <a:pt x="0" y="0"/>
                </a:moveTo>
                <a:lnTo>
                  <a:pt x="6182312" y="0"/>
                </a:lnTo>
                <a:lnTo>
                  <a:pt x="6178097" y="24480"/>
                </a:lnTo>
                <a:cubicBezTo>
                  <a:pt x="6175612" y="32636"/>
                  <a:pt x="6171850" y="40471"/>
                  <a:pt x="6166086" y="47806"/>
                </a:cubicBezTo>
                <a:cubicBezTo>
                  <a:pt x="6151226" y="66857"/>
                  <a:pt x="6154655" y="85336"/>
                  <a:pt x="6156942" y="105718"/>
                </a:cubicBezTo>
                <a:cubicBezTo>
                  <a:pt x="6158656" y="121150"/>
                  <a:pt x="6158085" y="136963"/>
                  <a:pt x="6158277" y="152584"/>
                </a:cubicBezTo>
                <a:cubicBezTo>
                  <a:pt x="6158846" y="180017"/>
                  <a:pt x="6159037" y="207450"/>
                  <a:pt x="6159990" y="234883"/>
                </a:cubicBezTo>
                <a:cubicBezTo>
                  <a:pt x="6160370" y="243648"/>
                  <a:pt x="6165135" y="252600"/>
                  <a:pt x="6164373" y="261173"/>
                </a:cubicBezTo>
                <a:cubicBezTo>
                  <a:pt x="6160752" y="300800"/>
                  <a:pt x="6155037" y="340425"/>
                  <a:pt x="6151798" y="380050"/>
                </a:cubicBezTo>
                <a:cubicBezTo>
                  <a:pt x="6149894" y="402529"/>
                  <a:pt x="6153511" y="425581"/>
                  <a:pt x="6150846" y="447870"/>
                </a:cubicBezTo>
                <a:cubicBezTo>
                  <a:pt x="6147798" y="473587"/>
                  <a:pt x="6139988" y="498733"/>
                  <a:pt x="6135223" y="524262"/>
                </a:cubicBezTo>
                <a:cubicBezTo>
                  <a:pt x="6133891" y="531310"/>
                  <a:pt x="6135606" y="539121"/>
                  <a:pt x="6135985" y="546552"/>
                </a:cubicBezTo>
                <a:cubicBezTo>
                  <a:pt x="6136367" y="554933"/>
                  <a:pt x="6137129" y="563125"/>
                  <a:pt x="6137320" y="571508"/>
                </a:cubicBezTo>
                <a:cubicBezTo>
                  <a:pt x="6137702" y="597037"/>
                  <a:pt x="6137129" y="622564"/>
                  <a:pt x="6138464" y="648092"/>
                </a:cubicBezTo>
                <a:cubicBezTo>
                  <a:pt x="6139225" y="663713"/>
                  <a:pt x="6147035" y="680096"/>
                  <a:pt x="6144177" y="694576"/>
                </a:cubicBezTo>
                <a:cubicBezTo>
                  <a:pt x="6138654" y="724104"/>
                  <a:pt x="6151036" y="753633"/>
                  <a:pt x="6140750" y="783158"/>
                </a:cubicBezTo>
                <a:cubicBezTo>
                  <a:pt x="6137702" y="792306"/>
                  <a:pt x="6145322" y="804877"/>
                  <a:pt x="6145702" y="815929"/>
                </a:cubicBezTo>
                <a:cubicBezTo>
                  <a:pt x="6146654" y="843552"/>
                  <a:pt x="6146464" y="871173"/>
                  <a:pt x="6146274" y="898797"/>
                </a:cubicBezTo>
                <a:cubicBezTo>
                  <a:pt x="6146084" y="923562"/>
                  <a:pt x="6148750" y="949281"/>
                  <a:pt x="6143416" y="973095"/>
                </a:cubicBezTo>
                <a:cubicBezTo>
                  <a:pt x="6137702" y="998052"/>
                  <a:pt x="6138464" y="1020529"/>
                  <a:pt x="6144940" y="1044725"/>
                </a:cubicBezTo>
                <a:cubicBezTo>
                  <a:pt x="6149322" y="1061298"/>
                  <a:pt x="6149894" y="1078826"/>
                  <a:pt x="6151226" y="1095972"/>
                </a:cubicBezTo>
                <a:cubicBezTo>
                  <a:pt x="6152750" y="1114449"/>
                  <a:pt x="6148750" y="1134834"/>
                  <a:pt x="6155037" y="1151600"/>
                </a:cubicBezTo>
                <a:cubicBezTo>
                  <a:pt x="6173706" y="1201512"/>
                  <a:pt x="6177706" y="1252757"/>
                  <a:pt x="6177706" y="1304955"/>
                </a:cubicBezTo>
                <a:cubicBezTo>
                  <a:pt x="6177706" y="1314483"/>
                  <a:pt x="6175041" y="1324198"/>
                  <a:pt x="6172183" y="1333341"/>
                </a:cubicBezTo>
                <a:cubicBezTo>
                  <a:pt x="6155037" y="1386684"/>
                  <a:pt x="6156560" y="1440216"/>
                  <a:pt x="6167039" y="1494509"/>
                </a:cubicBezTo>
                <a:cubicBezTo>
                  <a:pt x="6169325" y="1505751"/>
                  <a:pt x="6169706" y="1518324"/>
                  <a:pt x="6167421" y="1529563"/>
                </a:cubicBezTo>
                <a:cubicBezTo>
                  <a:pt x="6160752" y="1561189"/>
                  <a:pt x="6149702" y="1591859"/>
                  <a:pt x="6144940" y="1623675"/>
                </a:cubicBezTo>
                <a:cubicBezTo>
                  <a:pt x="6137129" y="1676253"/>
                  <a:pt x="6163417" y="1721785"/>
                  <a:pt x="6180565" y="1768838"/>
                </a:cubicBezTo>
                <a:cubicBezTo>
                  <a:pt x="6196758" y="1813610"/>
                  <a:pt x="6233335" y="1851709"/>
                  <a:pt x="6225142" y="1904673"/>
                </a:cubicBezTo>
                <a:cubicBezTo>
                  <a:pt x="6224381" y="1910004"/>
                  <a:pt x="6229524" y="1915912"/>
                  <a:pt x="6230858" y="1921817"/>
                </a:cubicBezTo>
                <a:cubicBezTo>
                  <a:pt x="6234479" y="1938009"/>
                  <a:pt x="6238857" y="1954202"/>
                  <a:pt x="6240574" y="1970586"/>
                </a:cubicBezTo>
                <a:cubicBezTo>
                  <a:pt x="6242861" y="1990589"/>
                  <a:pt x="6242100" y="2010974"/>
                  <a:pt x="6244004" y="2030977"/>
                </a:cubicBezTo>
                <a:cubicBezTo>
                  <a:pt x="6245147" y="2043835"/>
                  <a:pt x="6247242" y="2056600"/>
                  <a:pt x="6249052" y="2069340"/>
                </a:cubicBezTo>
                <a:lnTo>
                  <a:pt x="6249303" y="2072225"/>
                </a:lnTo>
                <a:lnTo>
                  <a:pt x="6249303" y="2131532"/>
                </a:lnTo>
                <a:lnTo>
                  <a:pt x="6248432" y="2138304"/>
                </a:lnTo>
                <a:cubicBezTo>
                  <a:pt x="6246241" y="2148519"/>
                  <a:pt x="6243623" y="2158712"/>
                  <a:pt x="6241908" y="2168903"/>
                </a:cubicBezTo>
                <a:cubicBezTo>
                  <a:pt x="6237145" y="2197670"/>
                  <a:pt x="6238479" y="2229296"/>
                  <a:pt x="6226286" y="2254633"/>
                </a:cubicBezTo>
                <a:cubicBezTo>
                  <a:pt x="6213332" y="2281683"/>
                  <a:pt x="6207426" y="2307402"/>
                  <a:pt x="6211426" y="2335405"/>
                </a:cubicBezTo>
                <a:cubicBezTo>
                  <a:pt x="6212760" y="2344741"/>
                  <a:pt x="6220762" y="2356744"/>
                  <a:pt x="6228952" y="2360933"/>
                </a:cubicBezTo>
                <a:cubicBezTo>
                  <a:pt x="6247241" y="2370270"/>
                  <a:pt x="6250481" y="2383032"/>
                  <a:pt x="6244193" y="2400369"/>
                </a:cubicBezTo>
                <a:cubicBezTo>
                  <a:pt x="6238857" y="2415420"/>
                  <a:pt x="6236192" y="2433897"/>
                  <a:pt x="6225904" y="2444184"/>
                </a:cubicBezTo>
                <a:cubicBezTo>
                  <a:pt x="6196758" y="2473333"/>
                  <a:pt x="6195806" y="2510483"/>
                  <a:pt x="6187996" y="2546678"/>
                </a:cubicBezTo>
                <a:cubicBezTo>
                  <a:pt x="6183231" y="2568774"/>
                  <a:pt x="6183041" y="2589352"/>
                  <a:pt x="6186279" y="2611450"/>
                </a:cubicBezTo>
                <a:cubicBezTo>
                  <a:pt x="6193518" y="2659455"/>
                  <a:pt x="6183231" y="2706131"/>
                  <a:pt x="6170087" y="2752235"/>
                </a:cubicBezTo>
                <a:cubicBezTo>
                  <a:pt x="6161325" y="2782716"/>
                  <a:pt x="6155990" y="2813958"/>
                  <a:pt x="6147035" y="2844248"/>
                </a:cubicBezTo>
                <a:cubicBezTo>
                  <a:pt x="6140177" y="2866918"/>
                  <a:pt x="6131985" y="2889587"/>
                  <a:pt x="6120937" y="2910353"/>
                </a:cubicBezTo>
                <a:cubicBezTo>
                  <a:pt x="6104743" y="2940455"/>
                  <a:pt x="6080358" y="2966742"/>
                  <a:pt x="6086835" y="3005035"/>
                </a:cubicBezTo>
                <a:cubicBezTo>
                  <a:pt x="6092550" y="3038756"/>
                  <a:pt x="6080550" y="3069235"/>
                  <a:pt x="6069119" y="3100099"/>
                </a:cubicBezTo>
                <a:cubicBezTo>
                  <a:pt x="6060737" y="3122770"/>
                  <a:pt x="6052162" y="3145436"/>
                  <a:pt x="6046828" y="3168870"/>
                </a:cubicBezTo>
                <a:cubicBezTo>
                  <a:pt x="6040542" y="3196686"/>
                  <a:pt x="6043210" y="3228119"/>
                  <a:pt x="6031589" y="3252885"/>
                </a:cubicBezTo>
                <a:cubicBezTo>
                  <a:pt x="6019396" y="3278795"/>
                  <a:pt x="6027588" y="3300319"/>
                  <a:pt x="6031017" y="3323372"/>
                </a:cubicBezTo>
                <a:cubicBezTo>
                  <a:pt x="6036353" y="3360139"/>
                  <a:pt x="6046258" y="3396719"/>
                  <a:pt x="6033685" y="3433866"/>
                </a:cubicBezTo>
                <a:cubicBezTo>
                  <a:pt x="6018444" y="3479015"/>
                  <a:pt x="6002060" y="3523785"/>
                  <a:pt x="5987583" y="3569124"/>
                </a:cubicBezTo>
                <a:cubicBezTo>
                  <a:pt x="5982056" y="3586653"/>
                  <a:pt x="5979770" y="3605509"/>
                  <a:pt x="5977295" y="3623799"/>
                </a:cubicBezTo>
                <a:cubicBezTo>
                  <a:pt x="5975197" y="3641134"/>
                  <a:pt x="5980533" y="3661899"/>
                  <a:pt x="5972533" y="3675238"/>
                </a:cubicBezTo>
                <a:cubicBezTo>
                  <a:pt x="5951958" y="3709529"/>
                  <a:pt x="5941860" y="3744770"/>
                  <a:pt x="5941860" y="3784397"/>
                </a:cubicBezTo>
                <a:cubicBezTo>
                  <a:pt x="5941860" y="3799258"/>
                  <a:pt x="5933287" y="3813737"/>
                  <a:pt x="5931762" y="3828785"/>
                </a:cubicBezTo>
                <a:cubicBezTo>
                  <a:pt x="5929858" y="3849362"/>
                  <a:pt x="5924714" y="3872985"/>
                  <a:pt x="5931955" y="3890891"/>
                </a:cubicBezTo>
                <a:cubicBezTo>
                  <a:pt x="5949100" y="3932993"/>
                  <a:pt x="5934810" y="3967091"/>
                  <a:pt x="5917857" y="4003861"/>
                </a:cubicBezTo>
                <a:cubicBezTo>
                  <a:pt x="5901092" y="4040058"/>
                  <a:pt x="5887757" y="4078159"/>
                  <a:pt x="5876707" y="4116641"/>
                </a:cubicBezTo>
                <a:cubicBezTo>
                  <a:pt x="5872706" y="4131119"/>
                  <a:pt x="5879375" y="4148453"/>
                  <a:pt x="5880708" y="4164458"/>
                </a:cubicBezTo>
                <a:cubicBezTo>
                  <a:pt x="5881089" y="4170174"/>
                  <a:pt x="5881661" y="4176461"/>
                  <a:pt x="5879756" y="4181603"/>
                </a:cubicBezTo>
                <a:cubicBezTo>
                  <a:pt x="5861466" y="4231324"/>
                  <a:pt x="5847560" y="4281810"/>
                  <a:pt x="5857085" y="4335722"/>
                </a:cubicBezTo>
                <a:cubicBezTo>
                  <a:pt x="5858038" y="4340674"/>
                  <a:pt x="5855942" y="4346201"/>
                  <a:pt x="5854608" y="4351154"/>
                </a:cubicBezTo>
                <a:cubicBezTo>
                  <a:pt x="5847751" y="4375349"/>
                  <a:pt x="5836892" y="4398972"/>
                  <a:pt x="5834415" y="4423545"/>
                </a:cubicBezTo>
                <a:cubicBezTo>
                  <a:pt x="5828319" y="4484127"/>
                  <a:pt x="5825841" y="4545086"/>
                  <a:pt x="5821841" y="4606053"/>
                </a:cubicBezTo>
                <a:cubicBezTo>
                  <a:pt x="5821653" y="4609863"/>
                  <a:pt x="5821653" y="4613864"/>
                  <a:pt x="5820317" y="4617291"/>
                </a:cubicBezTo>
                <a:cubicBezTo>
                  <a:pt x="5812125" y="4639772"/>
                  <a:pt x="5814794" y="4659393"/>
                  <a:pt x="5830414" y="4678445"/>
                </a:cubicBezTo>
                <a:cubicBezTo>
                  <a:pt x="5837273" y="4686828"/>
                  <a:pt x="5840892" y="4698258"/>
                  <a:pt x="5844703" y="4708734"/>
                </a:cubicBezTo>
                <a:cubicBezTo>
                  <a:pt x="5850418" y="4724167"/>
                  <a:pt x="5855942" y="4739978"/>
                  <a:pt x="5859562" y="4755980"/>
                </a:cubicBezTo>
                <a:cubicBezTo>
                  <a:pt x="5862991" y="4771793"/>
                  <a:pt x="5867753" y="4788747"/>
                  <a:pt x="5865088" y="4803988"/>
                </a:cubicBezTo>
                <a:cubicBezTo>
                  <a:pt x="5860326" y="4831420"/>
                  <a:pt x="5849657" y="4857522"/>
                  <a:pt x="5842606" y="4884572"/>
                </a:cubicBezTo>
                <a:cubicBezTo>
                  <a:pt x="5840129" y="4893907"/>
                  <a:pt x="5840512" y="4904195"/>
                  <a:pt x="5840321" y="4913909"/>
                </a:cubicBezTo>
                <a:cubicBezTo>
                  <a:pt x="5839750" y="4936201"/>
                  <a:pt x="5845274" y="4959061"/>
                  <a:pt x="5829462" y="4979253"/>
                </a:cubicBezTo>
                <a:cubicBezTo>
                  <a:pt x="5814602" y="4997922"/>
                  <a:pt x="5818983" y="5016785"/>
                  <a:pt x="5830223" y="5036405"/>
                </a:cubicBezTo>
                <a:cubicBezTo>
                  <a:pt x="5838225" y="5050504"/>
                  <a:pt x="5844513" y="5066505"/>
                  <a:pt x="5847560" y="5082317"/>
                </a:cubicBezTo>
                <a:cubicBezTo>
                  <a:pt x="5851752" y="5104036"/>
                  <a:pt x="5853466" y="5125562"/>
                  <a:pt x="5850988" y="5148995"/>
                </a:cubicBezTo>
                <a:cubicBezTo>
                  <a:pt x="5849275" y="5165570"/>
                  <a:pt x="5848512" y="5179097"/>
                  <a:pt x="5838416" y="5192051"/>
                </a:cubicBezTo>
                <a:cubicBezTo>
                  <a:pt x="5836892" y="5194145"/>
                  <a:pt x="5836510" y="5197955"/>
                  <a:pt x="5836703" y="5200813"/>
                </a:cubicBezTo>
                <a:cubicBezTo>
                  <a:pt x="5839941" y="5238343"/>
                  <a:pt x="5838225" y="5275491"/>
                  <a:pt x="5835937" y="5313403"/>
                </a:cubicBezTo>
                <a:cubicBezTo>
                  <a:pt x="5832892" y="5361598"/>
                  <a:pt x="5841844" y="5412276"/>
                  <a:pt x="5873849" y="5453995"/>
                </a:cubicBezTo>
                <a:cubicBezTo>
                  <a:pt x="5878613" y="5460092"/>
                  <a:pt x="5880708" y="5469236"/>
                  <a:pt x="5881852" y="5477239"/>
                </a:cubicBezTo>
                <a:cubicBezTo>
                  <a:pt x="5886804" y="5514957"/>
                  <a:pt x="5890233" y="5552869"/>
                  <a:pt x="5895758" y="5590590"/>
                </a:cubicBezTo>
                <a:cubicBezTo>
                  <a:pt x="5898806" y="5611164"/>
                  <a:pt x="5901474" y="5632691"/>
                  <a:pt x="5909856" y="5651360"/>
                </a:cubicBezTo>
                <a:cubicBezTo>
                  <a:pt x="5918047" y="5669647"/>
                  <a:pt x="5927762" y="5684320"/>
                  <a:pt x="5910618" y="5695178"/>
                </a:cubicBezTo>
                <a:cubicBezTo>
                  <a:pt x="5919762" y="5714607"/>
                  <a:pt x="5927383" y="5731564"/>
                  <a:pt x="5935573" y="5748136"/>
                </a:cubicBezTo>
                <a:cubicBezTo>
                  <a:pt x="5938620" y="5754234"/>
                  <a:pt x="5943575" y="5759378"/>
                  <a:pt x="5946433" y="5765474"/>
                </a:cubicBezTo>
                <a:cubicBezTo>
                  <a:pt x="5949481" y="5771953"/>
                  <a:pt x="5951385" y="5779191"/>
                  <a:pt x="5952911" y="5786239"/>
                </a:cubicBezTo>
                <a:cubicBezTo>
                  <a:pt x="5959768" y="5817674"/>
                  <a:pt x="5966054" y="5849107"/>
                  <a:pt x="5973485" y="5880348"/>
                </a:cubicBezTo>
                <a:cubicBezTo>
                  <a:pt x="5975008" y="5886447"/>
                  <a:pt x="5981104" y="5891590"/>
                  <a:pt x="5985103" y="5897114"/>
                </a:cubicBezTo>
                <a:cubicBezTo>
                  <a:pt x="5987772" y="5900735"/>
                  <a:pt x="5991773" y="5904353"/>
                  <a:pt x="5992345" y="5908355"/>
                </a:cubicBezTo>
                <a:cubicBezTo>
                  <a:pt x="5996917" y="5938836"/>
                  <a:pt x="6002252" y="5969124"/>
                  <a:pt x="6004537" y="5999796"/>
                </a:cubicBezTo>
                <a:cubicBezTo>
                  <a:pt x="6006440" y="6025515"/>
                  <a:pt x="6005871" y="6050282"/>
                  <a:pt x="6039018" y="6056948"/>
                </a:cubicBezTo>
                <a:cubicBezTo>
                  <a:pt x="6044734" y="6058092"/>
                  <a:pt x="6050831" y="6066284"/>
                  <a:pt x="6053687" y="6072569"/>
                </a:cubicBezTo>
                <a:cubicBezTo>
                  <a:pt x="6061879" y="6090477"/>
                  <a:pt x="6067404" y="6109530"/>
                  <a:pt x="6075785" y="6127247"/>
                </a:cubicBezTo>
                <a:cubicBezTo>
                  <a:pt x="6103790" y="6185351"/>
                  <a:pt x="6121508" y="6246121"/>
                  <a:pt x="6118269" y="6311084"/>
                </a:cubicBezTo>
                <a:cubicBezTo>
                  <a:pt x="6117317" y="6331277"/>
                  <a:pt x="6107028" y="6350899"/>
                  <a:pt x="6103217" y="6363664"/>
                </a:cubicBezTo>
                <a:cubicBezTo>
                  <a:pt x="6118269" y="6400429"/>
                  <a:pt x="6132747" y="6431292"/>
                  <a:pt x="6143606" y="6463490"/>
                </a:cubicBezTo>
                <a:cubicBezTo>
                  <a:pt x="6153322" y="6491874"/>
                  <a:pt x="6159418" y="6521593"/>
                  <a:pt x="6166466" y="6550742"/>
                </a:cubicBezTo>
                <a:cubicBezTo>
                  <a:pt x="6169135" y="6561411"/>
                  <a:pt x="6170658" y="6572269"/>
                  <a:pt x="6171993" y="6583128"/>
                </a:cubicBezTo>
                <a:cubicBezTo>
                  <a:pt x="6176183" y="6617036"/>
                  <a:pt x="6166086" y="6652472"/>
                  <a:pt x="6182089" y="6685617"/>
                </a:cubicBezTo>
                <a:cubicBezTo>
                  <a:pt x="6190471" y="6702955"/>
                  <a:pt x="6200567" y="6720103"/>
                  <a:pt x="6204949" y="6738388"/>
                </a:cubicBezTo>
                <a:cubicBezTo>
                  <a:pt x="6209712" y="6758011"/>
                  <a:pt x="6217142" y="6777207"/>
                  <a:pt x="6222453" y="6796804"/>
                </a:cubicBezTo>
                <a:lnTo>
                  <a:pt x="6227224" y="6857457"/>
                </a:lnTo>
                <a:lnTo>
                  <a:pt x="6099985" y="6857457"/>
                </a:lnTo>
                <a:lnTo>
                  <a:pt x="6099985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B01367A3-F670-4BD9-9972-F7E97FC22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4000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8C3DB02-606C-40EC-8381-7A29A1AD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399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A02FFA-C08C-4408-5754-A0914B84A955}"/>
              </a:ext>
            </a:extLst>
          </p:cNvPr>
          <p:cNvSpPr txBox="1"/>
          <p:nvPr/>
        </p:nvSpPr>
        <p:spPr>
          <a:xfrm>
            <a:off x="11748977" y="6550223"/>
            <a:ext cx="443023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18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61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9FEE7B0-FACC-726B-196B-EAA9C9F0E2C6}"/>
              </a:ext>
            </a:extLst>
          </p:cNvPr>
          <p:cNvSpPr txBox="1"/>
          <p:nvPr/>
        </p:nvSpPr>
        <p:spPr>
          <a:xfrm>
            <a:off x="0" y="0"/>
            <a:ext cx="6097772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stdlib.h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time.h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/// </a:t>
            </a:r>
            <a:r>
              <a:rPr lang="fr-FR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Generator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configuration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HEIGHT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41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96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NEIGHBOURS_DISTANCE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CELL_TYPE_COUNT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PRINT_INTERVAL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in ms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HEIGHT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</a:t>
            </a: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NEIGHBOURS_COUNT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NEIGHBOURS_DISTANCE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200" dirty="0">
                <a:solidFill>
                  <a:srgbClr val="CCCCCC"/>
                </a:solidFill>
                <a:latin typeface="Consolas" panose="020B0609020204030204" pitchFamily="49" charset="0"/>
              </a:rPr>
              <a:t>                          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NEIGHBOURS_DISTANCE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/// </a:t>
            </a:r>
            <a:r>
              <a:rPr lang="fr-FR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Functions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a; }</a:t>
            </a: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b; }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min_d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a; }</a:t>
            </a:r>
          </a:p>
          <a:p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max_d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b; }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clearStdout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fr-FR" sz="1200" dirty="0">
                <a:solidFill>
                  <a:srgbClr val="C586C0"/>
                </a:solidFill>
                <a:latin typeface="Consolas" panose="020B0609020204030204" pitchFamily="49" charset="0"/>
              </a:rPr>
              <a:t> 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#ifdef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_WIN32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cls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#elif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_WIN64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cls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#elif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__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unix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__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#endif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fr-FR" sz="12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wait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timespec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tv_sec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ms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tv_nsec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(ms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1000000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nanosleep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fr-FR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C9D3E7-25A7-14D5-693B-093A7D444D86}"/>
              </a:ext>
            </a:extLst>
          </p:cNvPr>
          <p:cNvSpPr txBox="1"/>
          <p:nvPr/>
        </p:nvSpPr>
        <p:spPr>
          <a:xfrm>
            <a:off x="6082666" y="520511"/>
            <a:ext cx="6109334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        // none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[0;32m"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green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[0;34m"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fr-FR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blue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[0;33m"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orange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[0;37m"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white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};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┏━"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 i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"━┓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HEIGHT; i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"┃ 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 j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s%s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fr-FR" sz="1200" dirty="0">
                <a:solidFill>
                  <a:srgbClr val="CCCCCC"/>
                </a:solidFill>
                <a:latin typeface="Consolas" panose="020B0609020204030204" pitchFamily="49" charset="0"/>
              </a:rPr>
              <a:t>       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j]]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F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j]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"██"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 "</a:t>
            </a:r>
            <a:endParaRPr lang="fr-F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 ┃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"┗━"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 i</a:t>
            </a:r>
            <a:r>
              <a:rPr lang="fr-F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"━━"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"━┛</a:t>
            </a:r>
            <a:r>
              <a:rPr lang="fr-F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endParaRPr lang="fr-F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1960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51">
            <a:extLst>
              <a:ext uri="{FF2B5EF4-FFF2-40B4-BE49-F238E27FC236}">
                <a16:creationId xmlns:a16="http://schemas.microsoft.com/office/drawing/2014/main" id="{AF695F69-7001-421E-98A8-E74156934A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409E7161-89BC-320B-AD99-3E2E3FCF5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781"/>
          <a:stretch/>
        </p:blipFill>
        <p:spPr>
          <a:xfrm>
            <a:off x="6096010" y="10"/>
            <a:ext cx="6095999" cy="6857990"/>
          </a:xfrm>
          <a:custGeom>
            <a:avLst/>
            <a:gdLst/>
            <a:ahLst/>
            <a:cxnLst/>
            <a:rect l="l" t="t" r="r" b="b"/>
            <a:pathLst>
              <a:path w="6095999" h="6858000">
                <a:moveTo>
                  <a:pt x="0" y="0"/>
                </a:moveTo>
                <a:lnTo>
                  <a:pt x="6095999" y="0"/>
                </a:lnTo>
                <a:lnTo>
                  <a:pt x="6095999" y="6858000"/>
                </a:lnTo>
                <a:lnTo>
                  <a:pt x="0" y="6858000"/>
                </a:lnTo>
                <a:lnTo>
                  <a:pt x="0" y="6857999"/>
                </a:lnTo>
                <a:lnTo>
                  <a:pt x="4220980" y="6857999"/>
                </a:lnTo>
                <a:lnTo>
                  <a:pt x="4213164" y="6851010"/>
                </a:lnTo>
                <a:cubicBezTo>
                  <a:pt x="4181666" y="6825777"/>
                  <a:pt x="4066661" y="6744343"/>
                  <a:pt x="4062999" y="6737842"/>
                </a:cubicBezTo>
                <a:cubicBezTo>
                  <a:pt x="4024279" y="6693220"/>
                  <a:pt x="4060463" y="6731339"/>
                  <a:pt x="3994350" y="6686435"/>
                </a:cubicBezTo>
                <a:cubicBezTo>
                  <a:pt x="3947033" y="6670674"/>
                  <a:pt x="3899856" y="6566625"/>
                  <a:pt x="3859426" y="6512643"/>
                </a:cubicBezTo>
                <a:cubicBezTo>
                  <a:pt x="3843619" y="6494605"/>
                  <a:pt x="3819111" y="6476220"/>
                  <a:pt x="3795266" y="6469055"/>
                </a:cubicBezTo>
                <a:cubicBezTo>
                  <a:pt x="3772240" y="6479507"/>
                  <a:pt x="3769424" y="6446115"/>
                  <a:pt x="3752228" y="6440526"/>
                </a:cubicBezTo>
                <a:cubicBezTo>
                  <a:pt x="3742060" y="6447641"/>
                  <a:pt x="3719048" y="6424775"/>
                  <a:pt x="3716355" y="6414007"/>
                </a:cubicBezTo>
                <a:cubicBezTo>
                  <a:pt x="3729286" y="6392352"/>
                  <a:pt x="3629924" y="6387100"/>
                  <a:pt x="3629916" y="6370687"/>
                </a:cubicBezTo>
                <a:cubicBezTo>
                  <a:pt x="3600280" y="6362353"/>
                  <a:pt x="3495200" y="6368444"/>
                  <a:pt x="3479034" y="6339494"/>
                </a:cubicBezTo>
                <a:cubicBezTo>
                  <a:pt x="3420435" y="6317314"/>
                  <a:pt x="3345614" y="6290932"/>
                  <a:pt x="3319627" y="6285893"/>
                </a:cubicBezTo>
                <a:cubicBezTo>
                  <a:pt x="3282294" y="6327705"/>
                  <a:pt x="3185936" y="6185255"/>
                  <a:pt x="3075494" y="6164273"/>
                </a:cubicBezTo>
                <a:cubicBezTo>
                  <a:pt x="3059427" y="6166243"/>
                  <a:pt x="3051440" y="6164859"/>
                  <a:pt x="3050019" y="6153683"/>
                </a:cubicBezTo>
                <a:cubicBezTo>
                  <a:pt x="3016030" y="6146243"/>
                  <a:pt x="2991340" y="6114870"/>
                  <a:pt x="2963636" y="6123708"/>
                </a:cubicBezTo>
                <a:cubicBezTo>
                  <a:pt x="2928425" y="6105855"/>
                  <a:pt x="2947049" y="6092097"/>
                  <a:pt x="2914912" y="6078439"/>
                </a:cubicBezTo>
                <a:lnTo>
                  <a:pt x="2770812" y="6041758"/>
                </a:lnTo>
                <a:cubicBezTo>
                  <a:pt x="2750466" y="6034724"/>
                  <a:pt x="2729222" y="6014032"/>
                  <a:pt x="2708585" y="6007728"/>
                </a:cubicBezTo>
                <a:lnTo>
                  <a:pt x="2687072" y="6003931"/>
                </a:lnTo>
                <a:lnTo>
                  <a:pt x="2674457" y="5991515"/>
                </a:lnTo>
                <a:cubicBezTo>
                  <a:pt x="2668773" y="5988707"/>
                  <a:pt x="2661696" y="5988167"/>
                  <a:pt x="2652298" y="5991525"/>
                </a:cubicBezTo>
                <a:cubicBezTo>
                  <a:pt x="2634345" y="5986939"/>
                  <a:pt x="2583809" y="5969299"/>
                  <a:pt x="2566743" y="5963996"/>
                </a:cubicBezTo>
                <a:lnTo>
                  <a:pt x="2549903" y="5959709"/>
                </a:lnTo>
                <a:lnTo>
                  <a:pt x="2542177" y="5951723"/>
                </a:lnTo>
                <a:cubicBezTo>
                  <a:pt x="2529898" y="5945994"/>
                  <a:pt x="2498812" y="5935402"/>
                  <a:pt x="2476225" y="5925338"/>
                </a:cubicBezTo>
                <a:cubicBezTo>
                  <a:pt x="2457810" y="5911056"/>
                  <a:pt x="2433846" y="5899348"/>
                  <a:pt x="2406656" y="5891344"/>
                </a:cubicBezTo>
                <a:cubicBezTo>
                  <a:pt x="2400991" y="5896275"/>
                  <a:pt x="2393612" y="5885783"/>
                  <a:pt x="2389160" y="5883030"/>
                </a:cubicBezTo>
                <a:cubicBezTo>
                  <a:pt x="2387458" y="5886701"/>
                  <a:pt x="2375233" y="5885881"/>
                  <a:pt x="2372540" y="5881920"/>
                </a:cubicBezTo>
                <a:cubicBezTo>
                  <a:pt x="2293168" y="5849488"/>
                  <a:pt x="2325743" y="5894734"/>
                  <a:pt x="2283811" y="5862541"/>
                </a:cubicBezTo>
                <a:cubicBezTo>
                  <a:pt x="2275730" y="5859531"/>
                  <a:pt x="2268484" y="5859925"/>
                  <a:pt x="2261759" y="5861764"/>
                </a:cubicBezTo>
                <a:lnTo>
                  <a:pt x="2219265" y="5849327"/>
                </a:lnTo>
                <a:cubicBezTo>
                  <a:pt x="2203078" y="5842651"/>
                  <a:pt x="2185672" y="5837119"/>
                  <a:pt x="2167456" y="5832891"/>
                </a:cubicBezTo>
                <a:cubicBezTo>
                  <a:pt x="2161387" y="5839963"/>
                  <a:pt x="2149583" y="5826532"/>
                  <a:pt x="2143288" y="5823218"/>
                </a:cubicBezTo>
                <a:cubicBezTo>
                  <a:pt x="2141966" y="5828274"/>
                  <a:pt x="2126227" y="5828196"/>
                  <a:pt x="2121889" y="5823116"/>
                </a:cubicBezTo>
                <a:cubicBezTo>
                  <a:pt x="2013448" y="5786297"/>
                  <a:pt x="2065303" y="5844161"/>
                  <a:pt x="2004548" y="5804552"/>
                </a:cubicBezTo>
                <a:cubicBezTo>
                  <a:pt x="1993575" y="5801194"/>
                  <a:pt x="1984449" y="5802325"/>
                  <a:pt x="1976317" y="5805346"/>
                </a:cubicBezTo>
                <a:lnTo>
                  <a:pt x="1960968" y="5813703"/>
                </a:lnTo>
                <a:lnTo>
                  <a:pt x="1951886" y="5808313"/>
                </a:lnTo>
                <a:cubicBezTo>
                  <a:pt x="1914205" y="5801767"/>
                  <a:pt x="1900427" y="5810657"/>
                  <a:pt x="1881129" y="5796205"/>
                </a:cubicBezTo>
                <a:cubicBezTo>
                  <a:pt x="1847467" y="5788576"/>
                  <a:pt x="1808824" y="5783942"/>
                  <a:pt x="1778393" y="5776687"/>
                </a:cubicBezTo>
                <a:cubicBezTo>
                  <a:pt x="1764338" y="5756704"/>
                  <a:pt x="1721542" y="5761928"/>
                  <a:pt x="1698544" y="5752677"/>
                </a:cubicBezTo>
                <a:cubicBezTo>
                  <a:pt x="1688689" y="5744367"/>
                  <a:pt x="1680710" y="5741898"/>
                  <a:pt x="1667763" y="5746936"/>
                </a:cubicBezTo>
                <a:cubicBezTo>
                  <a:pt x="1622782" y="5706970"/>
                  <a:pt x="1636232" y="5740258"/>
                  <a:pt x="1589890" y="5720079"/>
                </a:cubicBezTo>
                <a:cubicBezTo>
                  <a:pt x="1550522" y="5700408"/>
                  <a:pt x="1504390" y="5684235"/>
                  <a:pt x="1470745" y="5647268"/>
                </a:cubicBezTo>
                <a:cubicBezTo>
                  <a:pt x="1465307" y="5637473"/>
                  <a:pt x="1447590" y="5631171"/>
                  <a:pt x="1431171" y="5633192"/>
                </a:cubicBezTo>
                <a:cubicBezTo>
                  <a:pt x="1428344" y="5633540"/>
                  <a:pt x="1425665" y="5634127"/>
                  <a:pt x="1423215" y="5634934"/>
                </a:cubicBezTo>
                <a:cubicBezTo>
                  <a:pt x="1404063" y="5609561"/>
                  <a:pt x="1384477" y="5616951"/>
                  <a:pt x="1377158" y="5600720"/>
                </a:cubicBezTo>
                <a:cubicBezTo>
                  <a:pt x="1337416" y="5587406"/>
                  <a:pt x="1299119" y="5594952"/>
                  <a:pt x="1292001" y="5580595"/>
                </a:cubicBezTo>
                <a:cubicBezTo>
                  <a:pt x="1270404" y="5577445"/>
                  <a:pt x="1236263" y="5586393"/>
                  <a:pt x="1224877" y="5570207"/>
                </a:cubicBezTo>
                <a:cubicBezTo>
                  <a:pt x="1218892" y="5580643"/>
                  <a:pt x="1203320" y="5557444"/>
                  <a:pt x="1188481" y="5562311"/>
                </a:cubicBezTo>
                <a:cubicBezTo>
                  <a:pt x="1177571" y="5566931"/>
                  <a:pt x="1170302" y="5560971"/>
                  <a:pt x="1160620" y="5558862"/>
                </a:cubicBezTo>
                <a:cubicBezTo>
                  <a:pt x="1146504" y="5561577"/>
                  <a:pt x="1106544" y="5545833"/>
                  <a:pt x="1097113" y="5537725"/>
                </a:cubicBezTo>
                <a:cubicBezTo>
                  <a:pt x="1076260" y="5511528"/>
                  <a:pt x="1012618" y="5517876"/>
                  <a:pt x="994944" y="5497522"/>
                </a:cubicBezTo>
                <a:cubicBezTo>
                  <a:pt x="987638" y="5493756"/>
                  <a:pt x="980141" y="5491480"/>
                  <a:pt x="972567" y="5490138"/>
                </a:cubicBezTo>
                <a:lnTo>
                  <a:pt x="927036" y="5488921"/>
                </a:lnTo>
                <a:lnTo>
                  <a:pt x="905198" y="5488488"/>
                </a:lnTo>
                <a:cubicBezTo>
                  <a:pt x="920127" y="5466532"/>
                  <a:pt x="847550" y="5479119"/>
                  <a:pt x="871473" y="5463326"/>
                </a:cubicBezTo>
                <a:cubicBezTo>
                  <a:pt x="835241" y="5455796"/>
                  <a:pt x="824844" y="5441869"/>
                  <a:pt x="787335" y="5431076"/>
                </a:cubicBezTo>
                <a:lnTo>
                  <a:pt x="646418" y="5398569"/>
                </a:lnTo>
                <a:cubicBezTo>
                  <a:pt x="594533" y="5378172"/>
                  <a:pt x="569175" y="5376706"/>
                  <a:pt x="522316" y="5365133"/>
                </a:cubicBezTo>
                <a:cubicBezTo>
                  <a:pt x="485699" y="5316148"/>
                  <a:pt x="451396" y="5327743"/>
                  <a:pt x="425051" y="5295085"/>
                </a:cubicBezTo>
                <a:cubicBezTo>
                  <a:pt x="373115" y="5280721"/>
                  <a:pt x="376598" y="5265782"/>
                  <a:pt x="318461" y="5265657"/>
                </a:cubicBezTo>
                <a:lnTo>
                  <a:pt x="266536" y="5232252"/>
                </a:lnTo>
                <a:cubicBezTo>
                  <a:pt x="254867" y="5225616"/>
                  <a:pt x="251642" y="5227516"/>
                  <a:pt x="248444" y="5225838"/>
                </a:cubicBezTo>
                <a:lnTo>
                  <a:pt x="247345" y="5222181"/>
                </a:lnTo>
                <a:lnTo>
                  <a:pt x="237345" y="5217023"/>
                </a:lnTo>
                <a:lnTo>
                  <a:pt x="219603" y="5204977"/>
                </a:lnTo>
                <a:lnTo>
                  <a:pt x="214443" y="5204489"/>
                </a:lnTo>
                <a:lnTo>
                  <a:pt x="184816" y="5189073"/>
                </a:lnTo>
                <a:lnTo>
                  <a:pt x="183534" y="5189699"/>
                </a:lnTo>
                <a:cubicBezTo>
                  <a:pt x="179981" y="5190754"/>
                  <a:pt x="176085" y="5190869"/>
                  <a:pt x="171363" y="5189023"/>
                </a:cubicBezTo>
                <a:cubicBezTo>
                  <a:pt x="165797" y="5204157"/>
                  <a:pt x="163531" y="5192594"/>
                  <a:pt x="150096" y="5185813"/>
                </a:cubicBezTo>
                <a:lnTo>
                  <a:pt x="59253" y="5172817"/>
                </a:lnTo>
                <a:lnTo>
                  <a:pt x="52526" y="5170052"/>
                </a:lnTo>
                <a:lnTo>
                  <a:pt x="52188" y="5170183"/>
                </a:lnTo>
                <a:cubicBezTo>
                  <a:pt x="50293" y="5169980"/>
                  <a:pt x="47917" y="5169219"/>
                  <a:pt x="44687" y="5167637"/>
                </a:cubicBezTo>
                <a:lnTo>
                  <a:pt x="40261" y="5165012"/>
                </a:lnTo>
                <a:lnTo>
                  <a:pt x="27209" y="5159648"/>
                </a:lnTo>
                <a:lnTo>
                  <a:pt x="21368" y="5159036"/>
                </a:lnTo>
                <a:lnTo>
                  <a:pt x="0" y="515885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23F938-44A0-4849-942A-9147411E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98" y="5522288"/>
            <a:ext cx="6931319" cy="97227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Les </a:t>
            </a:r>
            <a:r>
              <a:rPr lang="fr-F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a</a:t>
            </a:r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utomates cellulaires</a:t>
            </a:r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" panose="02040504050005020304" pitchFamily="18" charset="0"/>
              </a:rPr>
              <a:t>:</a:t>
            </a:r>
            <a:b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" panose="02040504050005020304" pitchFamily="18" charset="0"/>
              </a:rPr>
            </a:br>
            <a:r>
              <a:rPr lang="fr-FR" sz="2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D’accord, mais pourquoi ?</a:t>
            </a:r>
            <a:endParaRPr lang="fr-FR" sz="4000" kern="1200" dirty="0">
              <a:solidFill>
                <a:schemeClr val="tx1">
                  <a:lumMod val="85000"/>
                  <a:lumOff val="15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5" name="Content Placeholder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2E368277-873F-6B4D-FA21-D2E7A81FD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82" r="1" b="1"/>
          <a:stretch/>
        </p:blipFill>
        <p:spPr>
          <a:xfrm>
            <a:off x="-5388" y="10"/>
            <a:ext cx="6169518" cy="5158840"/>
          </a:xfrm>
          <a:custGeom>
            <a:avLst/>
            <a:gdLst/>
            <a:ahLst/>
            <a:cxnLst/>
            <a:rect l="l" t="t" r="r" b="b"/>
            <a:pathLst>
              <a:path w="6096000" h="5158850">
                <a:moveTo>
                  <a:pt x="0" y="0"/>
                </a:moveTo>
                <a:lnTo>
                  <a:pt x="6096000" y="0"/>
                </a:lnTo>
                <a:lnTo>
                  <a:pt x="6096000" y="5158850"/>
                </a:lnTo>
                <a:lnTo>
                  <a:pt x="5957305" y="5157644"/>
                </a:lnTo>
                <a:cubicBezTo>
                  <a:pt x="5920540" y="5151975"/>
                  <a:pt x="5887096" y="5153588"/>
                  <a:pt x="5857259" y="5143603"/>
                </a:cubicBezTo>
                <a:cubicBezTo>
                  <a:pt x="5843335" y="5146861"/>
                  <a:pt x="5830921" y="5147051"/>
                  <a:pt x="5821375" y="5137142"/>
                </a:cubicBezTo>
                <a:cubicBezTo>
                  <a:pt x="5786501" y="5134144"/>
                  <a:pt x="5775399" y="5144200"/>
                  <a:pt x="5755916" y="5131695"/>
                </a:cubicBezTo>
                <a:cubicBezTo>
                  <a:pt x="5732132" y="5146996"/>
                  <a:pt x="5732735" y="5139753"/>
                  <a:pt x="5725007" y="5132964"/>
                </a:cubicBezTo>
                <a:lnTo>
                  <a:pt x="5723810" y="5132374"/>
                </a:lnTo>
                <a:lnTo>
                  <a:pt x="5720531" y="5134578"/>
                </a:lnTo>
                <a:lnTo>
                  <a:pt x="5714795" y="5134902"/>
                </a:lnTo>
                <a:lnTo>
                  <a:pt x="5700142" y="5131655"/>
                </a:lnTo>
                <a:lnTo>
                  <a:pt x="5694799" y="5129754"/>
                </a:lnTo>
                <a:cubicBezTo>
                  <a:pt x="5691058" y="5128696"/>
                  <a:pt x="5688491" y="5128320"/>
                  <a:pt x="5686627" y="5128420"/>
                </a:cubicBezTo>
                <a:lnTo>
                  <a:pt x="5686371" y="5128603"/>
                </a:lnTo>
                <a:lnTo>
                  <a:pt x="5678819" y="5126929"/>
                </a:lnTo>
                <a:cubicBezTo>
                  <a:pt x="5666199" y="5123608"/>
                  <a:pt x="5654035" y="5119908"/>
                  <a:pt x="5642547" y="5116000"/>
                </a:cubicBezTo>
                <a:cubicBezTo>
                  <a:pt x="5629445" y="5126457"/>
                  <a:pt x="5588783" y="5104807"/>
                  <a:pt x="5587979" y="5128480"/>
                </a:cubicBezTo>
                <a:cubicBezTo>
                  <a:pt x="5572317" y="5123886"/>
                  <a:pt x="5564904" y="5112774"/>
                  <a:pt x="5566635" y="5128675"/>
                </a:cubicBezTo>
                <a:cubicBezTo>
                  <a:pt x="5561375" y="5127594"/>
                  <a:pt x="5557787" y="5128327"/>
                  <a:pt x="5554953" y="5129937"/>
                </a:cubicBezTo>
                <a:lnTo>
                  <a:pt x="5554039" y="5130763"/>
                </a:lnTo>
                <a:lnTo>
                  <a:pt x="5514254" y="5120517"/>
                </a:lnTo>
                <a:lnTo>
                  <a:pt x="5492156" y="5111382"/>
                </a:lnTo>
                <a:lnTo>
                  <a:pt x="5480446" y="5107855"/>
                </a:lnTo>
                <a:lnTo>
                  <a:pt x="5477744" y="5104402"/>
                </a:lnTo>
                <a:cubicBezTo>
                  <a:pt x="5474490" y="5102038"/>
                  <a:pt x="5469391" y="5100405"/>
                  <a:pt x="5460150" y="5100442"/>
                </a:cubicBezTo>
                <a:lnTo>
                  <a:pt x="5457901" y="5100914"/>
                </a:lnTo>
                <a:lnTo>
                  <a:pt x="5444243" y="5094201"/>
                </a:lnTo>
                <a:cubicBezTo>
                  <a:pt x="5439994" y="5091441"/>
                  <a:pt x="5436419" y="5088231"/>
                  <a:pt x="5433825" y="5084410"/>
                </a:cubicBezTo>
                <a:cubicBezTo>
                  <a:pt x="5379443" y="5093528"/>
                  <a:pt x="5336110" y="5069767"/>
                  <a:pt x="5280996" y="5063773"/>
                </a:cubicBezTo>
                <a:cubicBezTo>
                  <a:pt x="5250806" y="5055129"/>
                  <a:pt x="5168599" y="5059471"/>
                  <a:pt x="5161582" y="5030966"/>
                </a:cubicBezTo>
                <a:cubicBezTo>
                  <a:pt x="5121870" y="5022662"/>
                  <a:pt x="5095637" y="5020496"/>
                  <a:pt x="5042717" y="5013952"/>
                </a:cubicBezTo>
                <a:cubicBezTo>
                  <a:pt x="4991136" y="4983679"/>
                  <a:pt x="4902283" y="4990567"/>
                  <a:pt x="4840514" y="4970468"/>
                </a:cubicBezTo>
                <a:cubicBezTo>
                  <a:pt x="4799904" y="4987615"/>
                  <a:pt x="4824087" y="4969531"/>
                  <a:pt x="4786778" y="4967817"/>
                </a:cubicBezTo>
                <a:cubicBezTo>
                  <a:pt x="4801901" y="4948343"/>
                  <a:pt x="4739845" y="4972374"/>
                  <a:pt x="4743741" y="4948216"/>
                </a:cubicBezTo>
                <a:cubicBezTo>
                  <a:pt x="4736829" y="4948670"/>
                  <a:pt x="4730010" y="4949869"/>
                  <a:pt x="4723136" y="4951257"/>
                </a:cubicBezTo>
                <a:lnTo>
                  <a:pt x="4719535" y="4951970"/>
                </a:lnTo>
                <a:lnTo>
                  <a:pt x="4706143" y="4950704"/>
                </a:lnTo>
                <a:lnTo>
                  <a:pt x="4701098" y="4955500"/>
                </a:lnTo>
                <a:lnTo>
                  <a:pt x="4680034" y="4957289"/>
                </a:lnTo>
                <a:cubicBezTo>
                  <a:pt x="4672339" y="4957161"/>
                  <a:pt x="4664292" y="4956094"/>
                  <a:pt x="4655741" y="4953520"/>
                </a:cubicBezTo>
                <a:cubicBezTo>
                  <a:pt x="4636359" y="4940479"/>
                  <a:pt x="4599701" y="4946454"/>
                  <a:pt x="4569298" y="4940691"/>
                </a:cubicBezTo>
                <a:lnTo>
                  <a:pt x="4555978" y="4935439"/>
                </a:lnTo>
                <a:lnTo>
                  <a:pt x="4508950" y="4932725"/>
                </a:lnTo>
                <a:cubicBezTo>
                  <a:pt x="4495669" y="4931511"/>
                  <a:pt x="4482007" y="4929765"/>
                  <a:pt x="4467838" y="4927057"/>
                </a:cubicBezTo>
                <a:lnTo>
                  <a:pt x="4441949" y="4920349"/>
                </a:lnTo>
                <a:lnTo>
                  <a:pt x="4394719" y="4912853"/>
                </a:lnTo>
                <a:lnTo>
                  <a:pt x="4356810" y="4916186"/>
                </a:lnTo>
                <a:lnTo>
                  <a:pt x="4222145" y="4920166"/>
                </a:lnTo>
                <a:cubicBezTo>
                  <a:pt x="4202488" y="4924963"/>
                  <a:pt x="4184742" y="4944595"/>
                  <a:pt x="4160481" y="4934555"/>
                </a:cubicBezTo>
                <a:cubicBezTo>
                  <a:pt x="4165854" y="4945670"/>
                  <a:pt x="4131661" y="4931019"/>
                  <a:pt x="4124879" y="4940397"/>
                </a:cubicBezTo>
                <a:cubicBezTo>
                  <a:pt x="4120895" y="4948198"/>
                  <a:pt x="4109593" y="4945570"/>
                  <a:pt x="4100114" y="4947117"/>
                </a:cubicBezTo>
                <a:cubicBezTo>
                  <a:pt x="4091835" y="4954382"/>
                  <a:pt x="4045978" y="4954676"/>
                  <a:pt x="4030957" y="4950944"/>
                </a:cubicBezTo>
                <a:cubicBezTo>
                  <a:pt x="3989825" y="4935537"/>
                  <a:pt x="3946860" y="4963196"/>
                  <a:pt x="3913764" y="4951738"/>
                </a:cubicBezTo>
                <a:cubicBezTo>
                  <a:pt x="3904534" y="4951024"/>
                  <a:pt x="3896577" y="4951663"/>
                  <a:pt x="3889457" y="4953140"/>
                </a:cubicBezTo>
                <a:lnTo>
                  <a:pt x="3871115" y="4959252"/>
                </a:lnTo>
                <a:lnTo>
                  <a:pt x="3869086" y="4964946"/>
                </a:lnTo>
                <a:lnTo>
                  <a:pt x="3856124" y="4966504"/>
                </a:lnTo>
                <a:lnTo>
                  <a:pt x="3835967" y="4975175"/>
                </a:lnTo>
                <a:cubicBezTo>
                  <a:pt x="3826465" y="4950975"/>
                  <a:pt x="3782586" y="4987146"/>
                  <a:pt x="3785910" y="4965148"/>
                </a:cubicBezTo>
                <a:cubicBezTo>
                  <a:pt x="3750785" y="4971249"/>
                  <a:pt x="3699033" y="4952693"/>
                  <a:pt x="3671085" y="4977741"/>
                </a:cubicBezTo>
                <a:cubicBezTo>
                  <a:pt x="3621255" y="4982620"/>
                  <a:pt x="3562637" y="4994206"/>
                  <a:pt x="3486928" y="4994420"/>
                </a:cubicBezTo>
                <a:cubicBezTo>
                  <a:pt x="3446030" y="4994640"/>
                  <a:pt x="3343460" y="4976299"/>
                  <a:pt x="3280956" y="4975036"/>
                </a:cubicBezTo>
                <a:cubicBezTo>
                  <a:pt x="3227193" y="4980695"/>
                  <a:pt x="3256481" y="4973778"/>
                  <a:pt x="3211563" y="4993919"/>
                </a:cubicBezTo>
                <a:cubicBezTo>
                  <a:pt x="3207119" y="4990757"/>
                  <a:pt x="3170070" y="4988394"/>
                  <a:pt x="3164681" y="4986606"/>
                </a:cubicBezTo>
                <a:lnTo>
                  <a:pt x="3127171" y="4979411"/>
                </a:lnTo>
                <a:lnTo>
                  <a:pt x="3096889" y="4976795"/>
                </a:lnTo>
                <a:cubicBezTo>
                  <a:pt x="3088441" y="4978753"/>
                  <a:pt x="3082883" y="4978233"/>
                  <a:pt x="3078620" y="4976620"/>
                </a:cubicBezTo>
                <a:lnTo>
                  <a:pt x="3074275" y="4973840"/>
                </a:lnTo>
                <a:lnTo>
                  <a:pt x="3036436" y="4968613"/>
                </a:lnTo>
                <a:lnTo>
                  <a:pt x="3031995" y="4969990"/>
                </a:lnTo>
                <a:lnTo>
                  <a:pt x="2994028" y="4967956"/>
                </a:lnTo>
                <a:cubicBezTo>
                  <a:pt x="2992299" y="4970105"/>
                  <a:pt x="2989407" y="4971561"/>
                  <a:pt x="2984001" y="4971609"/>
                </a:cubicBezTo>
                <a:cubicBezTo>
                  <a:pt x="2994191" y="4986644"/>
                  <a:pt x="2981386" y="4977427"/>
                  <a:pt x="2964542" y="4976237"/>
                </a:cubicBezTo>
                <a:cubicBezTo>
                  <a:pt x="2976613" y="4999323"/>
                  <a:pt x="2927627" y="4986817"/>
                  <a:pt x="2921274" y="4999668"/>
                </a:cubicBezTo>
                <a:cubicBezTo>
                  <a:pt x="2908629" y="4998274"/>
                  <a:pt x="2895476" y="4997220"/>
                  <a:pt x="2882111" y="4996632"/>
                </a:cubicBezTo>
                <a:lnTo>
                  <a:pt x="2874282" y="4996582"/>
                </a:lnTo>
                <a:cubicBezTo>
                  <a:pt x="2874237" y="4996658"/>
                  <a:pt x="2874193" y="4996735"/>
                  <a:pt x="2874147" y="4996812"/>
                </a:cubicBezTo>
                <a:cubicBezTo>
                  <a:pt x="2872492" y="4997296"/>
                  <a:pt x="2869935" y="4997466"/>
                  <a:pt x="2865932" y="4997221"/>
                </a:cubicBezTo>
                <a:lnTo>
                  <a:pt x="2860008" y="4996489"/>
                </a:lnTo>
                <a:lnTo>
                  <a:pt x="2844819" y="4996392"/>
                </a:lnTo>
                <a:lnTo>
                  <a:pt x="2839735" y="4997900"/>
                </a:lnTo>
                <a:lnTo>
                  <a:pt x="2837922" y="5000718"/>
                </a:lnTo>
                <a:lnTo>
                  <a:pt x="2836507" y="5000394"/>
                </a:lnTo>
                <a:cubicBezTo>
                  <a:pt x="2825749" y="4995427"/>
                  <a:pt x="2822382" y="4988291"/>
                  <a:pt x="2808859" y="5008050"/>
                </a:cubicBezTo>
                <a:cubicBezTo>
                  <a:pt x="2784233" y="4999995"/>
                  <a:pt x="2779499" y="5012041"/>
                  <a:pt x="2745907" y="5016391"/>
                </a:cubicBezTo>
                <a:cubicBezTo>
                  <a:pt x="2731796" y="5008784"/>
                  <a:pt x="2720518" y="5011549"/>
                  <a:pt x="2709519" y="5017601"/>
                </a:cubicBezTo>
                <a:cubicBezTo>
                  <a:pt x="2676766" y="5014138"/>
                  <a:pt x="2646981" y="5022656"/>
                  <a:pt x="2610212" y="5024813"/>
                </a:cubicBezTo>
                <a:cubicBezTo>
                  <a:pt x="2570359" y="5014992"/>
                  <a:pt x="2550109" y="5032793"/>
                  <a:pt x="2510814" y="5035020"/>
                </a:cubicBezTo>
                <a:cubicBezTo>
                  <a:pt x="2476639" y="5017991"/>
                  <a:pt x="2482834" y="5049980"/>
                  <a:pt x="2462736" y="5056754"/>
                </a:cubicBezTo>
                <a:lnTo>
                  <a:pt x="2457050" y="5057379"/>
                </a:lnTo>
                <a:lnTo>
                  <a:pt x="2442184" y="5054901"/>
                </a:lnTo>
                <a:lnTo>
                  <a:pt x="2436703" y="5053277"/>
                </a:lnTo>
                <a:cubicBezTo>
                  <a:pt x="2432888" y="5052418"/>
                  <a:pt x="2430299" y="5052175"/>
                  <a:pt x="2428451" y="5052373"/>
                </a:cubicBezTo>
                <a:lnTo>
                  <a:pt x="2420551" y="5051292"/>
                </a:lnTo>
                <a:cubicBezTo>
                  <a:pt x="2407700" y="5048633"/>
                  <a:pt x="2395274" y="5045570"/>
                  <a:pt x="2383501" y="5042264"/>
                </a:cubicBezTo>
                <a:cubicBezTo>
                  <a:pt x="2362992" y="5043848"/>
                  <a:pt x="2317884" y="5059023"/>
                  <a:pt x="2297493" y="5060796"/>
                </a:cubicBezTo>
                <a:lnTo>
                  <a:pt x="2261156" y="5052905"/>
                </a:lnTo>
                <a:lnTo>
                  <a:pt x="2200581" y="5036274"/>
                </a:lnTo>
                <a:lnTo>
                  <a:pt x="2198380" y="5036861"/>
                </a:lnTo>
                <a:lnTo>
                  <a:pt x="2116066" y="5030866"/>
                </a:lnTo>
                <a:cubicBezTo>
                  <a:pt x="2111600" y="5028328"/>
                  <a:pt x="2059664" y="5017338"/>
                  <a:pt x="2056754" y="5013653"/>
                </a:cubicBezTo>
                <a:cubicBezTo>
                  <a:pt x="2003393" y="5025622"/>
                  <a:pt x="1998298" y="5020073"/>
                  <a:pt x="1942916" y="5016969"/>
                </a:cubicBezTo>
                <a:cubicBezTo>
                  <a:pt x="1882138" y="5005950"/>
                  <a:pt x="1836966" y="4987831"/>
                  <a:pt x="1796717" y="4981610"/>
                </a:cubicBezTo>
                <a:cubicBezTo>
                  <a:pt x="1724075" y="4970499"/>
                  <a:pt x="1636218" y="4947449"/>
                  <a:pt x="1583222" y="4942334"/>
                </a:cubicBezTo>
                <a:cubicBezTo>
                  <a:pt x="1544265" y="4961611"/>
                  <a:pt x="1556109" y="4938719"/>
                  <a:pt x="1518821" y="4938963"/>
                </a:cubicBezTo>
                <a:cubicBezTo>
                  <a:pt x="1497291" y="4936197"/>
                  <a:pt x="1483221" y="4927794"/>
                  <a:pt x="1471837" y="4925740"/>
                </a:cubicBezTo>
                <a:lnTo>
                  <a:pt x="1450515" y="4926642"/>
                </a:lnTo>
                <a:lnTo>
                  <a:pt x="1437078" y="4926078"/>
                </a:lnTo>
                <a:lnTo>
                  <a:pt x="1432462" y="4931139"/>
                </a:lnTo>
                <a:lnTo>
                  <a:pt x="1411645" y="4934032"/>
                </a:lnTo>
                <a:cubicBezTo>
                  <a:pt x="1384856" y="4931153"/>
                  <a:pt x="1306656" y="4918434"/>
                  <a:pt x="1271729" y="4913863"/>
                </a:cubicBezTo>
                <a:cubicBezTo>
                  <a:pt x="1258697" y="4907976"/>
                  <a:pt x="1213546" y="4901042"/>
                  <a:pt x="1202076" y="4906608"/>
                </a:cubicBezTo>
                <a:cubicBezTo>
                  <a:pt x="1192059" y="4906580"/>
                  <a:pt x="1182171" y="4902320"/>
                  <a:pt x="1174670" y="4909064"/>
                </a:cubicBezTo>
                <a:cubicBezTo>
                  <a:pt x="1163701" y="4916862"/>
                  <a:pt x="1136874" y="4897641"/>
                  <a:pt x="1137035" y="4908989"/>
                </a:cubicBezTo>
                <a:cubicBezTo>
                  <a:pt x="1117838" y="4895687"/>
                  <a:pt x="1091386" y="4911450"/>
                  <a:pt x="1069882" y="4912892"/>
                </a:cubicBezTo>
                <a:cubicBezTo>
                  <a:pt x="1055589" y="4900472"/>
                  <a:pt x="1024570" y="4915744"/>
                  <a:pt x="980935" y="4911119"/>
                </a:cubicBezTo>
                <a:cubicBezTo>
                  <a:pt x="947614" y="4906556"/>
                  <a:pt x="913224" y="4897403"/>
                  <a:pt x="869960" y="4885518"/>
                </a:cubicBezTo>
                <a:cubicBezTo>
                  <a:pt x="819114" y="4856727"/>
                  <a:pt x="768074" y="4850663"/>
                  <a:pt x="721345" y="4839806"/>
                </a:cubicBezTo>
                <a:cubicBezTo>
                  <a:pt x="667944" y="4829906"/>
                  <a:pt x="698286" y="4859338"/>
                  <a:pt x="635428" y="4830000"/>
                </a:cubicBezTo>
                <a:cubicBezTo>
                  <a:pt x="626286" y="4837571"/>
                  <a:pt x="617638" y="4836842"/>
                  <a:pt x="604106" y="4830842"/>
                </a:cubicBezTo>
                <a:cubicBezTo>
                  <a:pt x="583276" y="4833091"/>
                  <a:pt x="539859" y="4845979"/>
                  <a:pt x="510451" y="4843485"/>
                </a:cubicBezTo>
                <a:cubicBezTo>
                  <a:pt x="489781" y="4840800"/>
                  <a:pt x="443867" y="4818678"/>
                  <a:pt x="427656" y="4815877"/>
                </a:cubicBezTo>
                <a:cubicBezTo>
                  <a:pt x="424088" y="4817297"/>
                  <a:pt x="419580" y="4820561"/>
                  <a:pt x="413184" y="4826676"/>
                </a:cubicBezTo>
                <a:cubicBezTo>
                  <a:pt x="387673" y="4816699"/>
                  <a:pt x="379855" y="4828170"/>
                  <a:pt x="341772" y="4829671"/>
                </a:cubicBezTo>
                <a:cubicBezTo>
                  <a:pt x="327795" y="4821005"/>
                  <a:pt x="314729" y="4822794"/>
                  <a:pt x="301266" y="4827842"/>
                </a:cubicBezTo>
                <a:cubicBezTo>
                  <a:pt x="265781" y="4821714"/>
                  <a:pt x="231017" y="4827635"/>
                  <a:pt x="189886" y="4826710"/>
                </a:cubicBezTo>
                <a:cubicBezTo>
                  <a:pt x="147910" y="4813727"/>
                  <a:pt x="121702" y="4829584"/>
                  <a:pt x="77762" y="4828518"/>
                </a:cubicBezTo>
                <a:cubicBezTo>
                  <a:pt x="38733" y="4806108"/>
                  <a:pt x="44308" y="4851138"/>
                  <a:pt x="8164" y="4846203"/>
                </a:cubicBezTo>
                <a:lnTo>
                  <a:pt x="0" y="4843648"/>
                </a:lnTo>
                <a:lnTo>
                  <a:pt x="0" y="4080681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9568E6-A04B-A2DF-4804-AA2BB8603DDE}"/>
              </a:ext>
            </a:extLst>
          </p:cNvPr>
          <p:cNvSpPr txBox="1"/>
          <p:nvPr/>
        </p:nvSpPr>
        <p:spPr>
          <a:xfrm>
            <a:off x="11954290" y="6550223"/>
            <a:ext cx="237710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2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DFA5DC-F9BE-4998-DF08-45B52880560F}"/>
              </a:ext>
            </a:extLst>
          </p:cNvPr>
          <p:cNvSpPr txBox="1"/>
          <p:nvPr/>
        </p:nvSpPr>
        <p:spPr>
          <a:xfrm>
            <a:off x="4635795" y="4476301"/>
            <a:ext cx="1528340" cy="276999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John Von Neumann</a:t>
            </a:r>
            <a:endParaRPr lang="fr-FR" sz="1200" dirty="0">
              <a:solidFill>
                <a:schemeClr val="bg1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F5B0A9-1DE5-E7B9-2C53-17E431271B4A}"/>
              </a:ext>
            </a:extLst>
          </p:cNvPr>
          <p:cNvSpPr txBox="1"/>
          <p:nvPr/>
        </p:nvSpPr>
        <p:spPr>
          <a:xfrm>
            <a:off x="9892619" y="4476295"/>
            <a:ext cx="2299386" cy="276999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Le premier automate </a:t>
            </a:r>
            <a:r>
              <a:rPr lang="fr-FR" sz="12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cellulaire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8A9DE0-EFBF-6C83-4C97-BFC66A4DE3BB}"/>
              </a:ext>
            </a:extLst>
          </p:cNvPr>
          <p:cNvSpPr txBox="1"/>
          <p:nvPr/>
        </p:nvSpPr>
        <p:spPr>
          <a:xfrm>
            <a:off x="8583930" y="0"/>
            <a:ext cx="3608070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Origine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et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fonctionnement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des automates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cellulaires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435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DEB778-0CCF-33FE-6623-FDC65D8AB001}"/>
              </a:ext>
            </a:extLst>
          </p:cNvPr>
          <p:cNvSpPr txBox="1"/>
          <p:nvPr/>
        </p:nvSpPr>
        <p:spPr>
          <a:xfrm>
            <a:off x="0" y="90428"/>
            <a:ext cx="6097904" cy="6801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k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k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LENGTH;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i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j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[i][j]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(LENGTH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x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(HEIGHT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NEIGHBOURS_DISTANCE); y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d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(x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kx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ky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b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d;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i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[y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LENGTH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x]]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[d]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  <a:endParaRPr lang="fr-FR" sz="105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fr-FR" sz="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i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[i][</a:t>
            </a:r>
            <a:r>
              <a:rPr lang="fr-F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NEIGHBOURS_COUNT </a:t>
            </a:r>
            <a:r>
              <a:rPr lang="fr-F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[i];</a:t>
            </a:r>
          </a:p>
          <a:p>
            <a:br>
              <a:rPr lang="fr-FR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total_neighbours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4B61C4-AB37-8367-DB18-F5D0A78A9B66}"/>
              </a:ext>
            </a:extLst>
          </p:cNvPr>
          <p:cNvSpPr txBox="1"/>
          <p:nvPr/>
        </p:nvSpPr>
        <p:spPr>
          <a:xfrm>
            <a:off x="6082666" y="290482"/>
            <a:ext cx="6109334" cy="6617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printStats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[CELL_COUNT])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Init table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Count cells in grid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[0;32mHouses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- 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[0;34mShops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- 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[0;33mWorkplaces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- 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[0;37mParks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[0m: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%2.1lf%%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GB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CELL_COUNT),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CELL_COUNT));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nextGeneration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res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neighbours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findNeighbours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(grid,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fr-FR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...</a:t>
            </a:r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858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020493-BF17-BB74-CE2E-DF373038E39D}"/>
              </a:ext>
            </a:extLst>
          </p:cNvPr>
          <p:cNvSpPr txBox="1"/>
          <p:nvPr/>
        </p:nvSpPr>
        <p:spPr>
          <a:xfrm>
            <a:off x="-1904" y="-66973"/>
            <a:ext cx="6097904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 to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0.000015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 to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0.000025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376417-D8FF-08D7-5D46-37CDD90B52B7}"/>
              </a:ext>
            </a:extLst>
          </p:cNvPr>
          <p:cNvSpPr txBox="1"/>
          <p:nvPr/>
        </p:nvSpPr>
        <p:spPr>
          <a:xfrm>
            <a:off x="6789896" y="366623"/>
            <a:ext cx="4682014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 to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Workplace to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17087151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8AD7B3-B224-A187-8D30-D0D63F14F157}"/>
              </a:ext>
            </a:extLst>
          </p:cNvPr>
          <p:cNvSpPr txBox="1"/>
          <p:nvPr/>
        </p:nvSpPr>
        <p:spPr>
          <a:xfrm>
            <a:off x="46672" y="1813172"/>
            <a:ext cx="588930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 to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Void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House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Shop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Work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Park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/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32EF4B-09D4-C636-4BAF-3EA774308832}"/>
              </a:ext>
            </a:extLst>
          </p:cNvPr>
          <p:cNvSpPr txBox="1"/>
          <p:nvPr/>
        </p:nvSpPr>
        <p:spPr>
          <a:xfrm>
            <a:off x="5935980" y="428178"/>
            <a:ext cx="610933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   /// Rand choice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Init tables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prob_sum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GB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prob_sum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prob_sum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[CELL_TYPE_COUNT]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GB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probs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[j];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GB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Wheighed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choice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choice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rand_double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RAND_MAX);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(choice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CELL_TYPE_COUNT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[choice]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rand_double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choice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(choice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choice;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Free stuff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NEIGHBOURS_DISTANCE;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(neighbours);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Copy res to grid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free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(res);</a:t>
            </a:r>
          </a:p>
          <a:p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24532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8AFE66-9730-11DB-F0E6-BC2451BF94D8}"/>
              </a:ext>
            </a:extLst>
          </p:cNvPr>
          <p:cNvSpPr txBox="1"/>
          <p:nvPr/>
        </p:nvSpPr>
        <p:spPr>
          <a:xfrm>
            <a:off x="0" y="181955"/>
            <a:ext cx="6097904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srand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malloc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i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CELL_COUNT; i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[i]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first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printStats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wait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(PRINT_INTERVAL);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Main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loop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gens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;) {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Start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timer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timespec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start, end;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clock_gettime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(CLOCK_MONOTONIC_RAW,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Compute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nextGeneration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Clear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previously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displayed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fflush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stdout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clearStdout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B832BA-1215-E0CC-3643-78070BB5DAA7}"/>
              </a:ext>
            </a:extLst>
          </p:cNvPr>
          <p:cNvSpPr txBox="1"/>
          <p:nvPr/>
        </p:nvSpPr>
        <p:spPr>
          <a:xfrm>
            <a:off x="6096000" y="797509"/>
            <a:ext cx="611505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grid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printStats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End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timer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clock_gettime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(CLOCK_MONOTONIC_RAW,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end);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time_spent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tv_nsec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tv_nsec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debug</a:t>
            </a:r>
            <a:r>
              <a:rPr lang="fr-F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stats</a:t>
            </a:r>
            <a:endParaRPr lang="fr-F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6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[0;39mGeneration #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%ld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fr-F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Elapsed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time: 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fr-FR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ld</a:t>
            </a:r>
            <a:r>
              <a:rPr lang="fr-F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- FPS: 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%2.0f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fr-F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Rendered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in: </a:t>
            </a:r>
            <a:r>
              <a:rPr lang="fr-F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%2.3f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fr-FR" sz="16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\e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[0m</a:t>
            </a:r>
            <a:r>
              <a:rPr lang="fr-FR" sz="16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fr-F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gens, 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)gens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fr-F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time_spent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wait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(PRINT_INTERVAL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time_spent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8629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790F6C-5C04-37CD-A8ED-CE32B2548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1856" y="3113415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Au fait, </a:t>
            </a:r>
            <a:r>
              <a:rPr lang="en-US" sz="3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c’est</a:t>
            </a:r>
            <a:r>
              <a:rPr lang="en-US" sz="3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quoi un automate </a:t>
            </a:r>
            <a:r>
              <a:rPr lang="en-US" sz="3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cellulaire</a:t>
            </a:r>
            <a:r>
              <a:rPr lang="en-US" sz="3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  <a:endParaRPr lang="en-US" sz="37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49DFADC1-1678-A4E1-F74E-D63EB39FAB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4" r="1" b="635"/>
          <a:stretch/>
        </p:blipFill>
        <p:spPr>
          <a:xfrm>
            <a:off x="733507" y="666728"/>
            <a:ext cx="5536001" cy="546579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B3E5A9E-F9BA-7169-0B9E-1CF701D306AC}"/>
              </a:ext>
            </a:extLst>
          </p:cNvPr>
          <p:cNvSpPr txBox="1"/>
          <p:nvPr/>
        </p:nvSpPr>
        <p:spPr>
          <a:xfrm>
            <a:off x="8583930" y="0"/>
            <a:ext cx="3608070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Origine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et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fonctionnement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des automates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cellulaires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2711CA-61E3-4DEC-67AA-E888587B71F3}"/>
              </a:ext>
            </a:extLst>
          </p:cNvPr>
          <p:cNvSpPr txBox="1"/>
          <p:nvPr/>
        </p:nvSpPr>
        <p:spPr>
          <a:xfrm>
            <a:off x="11954290" y="6550223"/>
            <a:ext cx="237710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3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3977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061BA2E-A388-41C5-B73A-B0FEB6B10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crossword puzzle&#10;&#10;Description automatically generated">
            <a:extLst>
              <a:ext uri="{FF2B5EF4-FFF2-40B4-BE49-F238E27FC236}">
                <a16:creationId xmlns:a16="http://schemas.microsoft.com/office/drawing/2014/main" id="{6BA2B577-3B86-F664-7224-781C32F2B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2" r="6829"/>
          <a:stretch/>
        </p:blipFill>
        <p:spPr>
          <a:xfrm>
            <a:off x="3047" y="0"/>
            <a:ext cx="6096001" cy="6857990"/>
          </a:xfrm>
          <a:prstGeom prst="rect">
            <a:avLst/>
          </a:prstGeom>
        </p:spPr>
      </p:pic>
      <p:pic>
        <p:nvPicPr>
          <p:cNvPr id="7" name="Picture 6" descr="A person with a beard&#10;&#10;Description automatically generated with medium confidence">
            <a:extLst>
              <a:ext uri="{FF2B5EF4-FFF2-40B4-BE49-F238E27FC236}">
                <a16:creationId xmlns:a16="http://schemas.microsoft.com/office/drawing/2014/main" id="{CD420A57-7F9A-ACA7-D8B3-85C20244AC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3506"/>
          <a:stretch/>
        </p:blipFill>
        <p:spPr>
          <a:xfrm>
            <a:off x="6097523" y="10"/>
            <a:ext cx="6094477" cy="6857990"/>
          </a:xfrm>
          <a:prstGeom prst="rect">
            <a:avLst/>
          </a:prstGeom>
        </p:spPr>
      </p:pic>
      <p:sp>
        <p:nvSpPr>
          <p:cNvPr id="34" name="Rectangle 13">
            <a:extLst>
              <a:ext uri="{FF2B5EF4-FFF2-40B4-BE49-F238E27FC236}">
                <a16:creationId xmlns:a16="http://schemas.microsoft.com/office/drawing/2014/main" id="{76E192A2-3ED3-4081-8A86-A22B51141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152902" y="-1181101"/>
            <a:ext cx="3886200" cy="12192001"/>
          </a:xfrm>
          <a:prstGeom prst="rect">
            <a:avLst/>
          </a:prstGeom>
          <a:gradFill>
            <a:gsLst>
              <a:gs pos="41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575039"/>
            <a:ext cx="97840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A4409-BCC2-72D8-0FFE-93890542F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94" y="5543146"/>
            <a:ext cx="9784079" cy="6858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fr-FR" sz="40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La popularisation des automates cellulaires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B7C699-8C8D-D427-85F3-1EC47B07C0B6}"/>
              </a:ext>
            </a:extLst>
          </p:cNvPr>
          <p:cNvSpPr txBox="1"/>
          <p:nvPr/>
        </p:nvSpPr>
        <p:spPr>
          <a:xfrm>
            <a:off x="6096000" y="3812411"/>
            <a:ext cx="1102242" cy="276999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John Conway</a:t>
            </a:r>
            <a:endParaRPr lang="fr-FR" sz="1200" dirty="0">
              <a:solidFill>
                <a:schemeClr val="bg1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87A7A9-2794-FF96-E9A1-51AFA1217577}"/>
              </a:ext>
            </a:extLst>
          </p:cNvPr>
          <p:cNvSpPr txBox="1"/>
          <p:nvPr/>
        </p:nvSpPr>
        <p:spPr>
          <a:xfrm>
            <a:off x="-14186" y="3812140"/>
            <a:ext cx="1290093" cy="276999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Le Jeu de la Vie</a:t>
            </a:r>
            <a:endParaRPr lang="fr-FR" sz="1200" dirty="0">
              <a:solidFill>
                <a:schemeClr val="bg1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8FE9B1-0C9E-92E6-851C-0639C0221EC7}"/>
              </a:ext>
            </a:extLst>
          </p:cNvPr>
          <p:cNvSpPr txBox="1"/>
          <p:nvPr/>
        </p:nvSpPr>
        <p:spPr>
          <a:xfrm>
            <a:off x="8583930" y="0"/>
            <a:ext cx="3608070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Origine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et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fonctionnement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des automates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cellulaires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3AF686-8000-AB65-7456-B288669F8583}"/>
              </a:ext>
            </a:extLst>
          </p:cNvPr>
          <p:cNvSpPr txBox="1"/>
          <p:nvPr/>
        </p:nvSpPr>
        <p:spPr>
          <a:xfrm>
            <a:off x="11954290" y="6550223"/>
            <a:ext cx="237710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4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657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text, night sky&#10;&#10;Description automatically generated">
            <a:extLst>
              <a:ext uri="{FF2B5EF4-FFF2-40B4-BE49-F238E27FC236}">
                <a16:creationId xmlns:a16="http://schemas.microsoft.com/office/drawing/2014/main" id="{2FAA00A0-E4B6-19C7-76F1-85338684E6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6" r="20223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DE147-0BE9-98D2-6371-8223CBC92F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8" r="21991"/>
          <a:stretch/>
        </p:blipFill>
        <p:spPr>
          <a:xfrm>
            <a:off x="6096000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2C4D61-9A63-9853-A24F-583483D4C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7855" y="2924480"/>
            <a:ext cx="7570382" cy="1286038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48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Pourrait</a:t>
            </a:r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-on </a:t>
            </a:r>
            <a:r>
              <a:rPr lang="en-US" sz="48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modéliser</a:t>
            </a:r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8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une</a:t>
            </a:r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8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ville</a:t>
            </a:r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à </a:t>
            </a:r>
            <a:r>
              <a:rPr lang="en-US" sz="48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l’aide</a:t>
            </a:r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d’un automate </a:t>
            </a:r>
            <a:r>
              <a:rPr lang="en-US" sz="48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cellulaire</a:t>
            </a:r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?</a:t>
            </a:r>
            <a:endParaRPr lang="fr-FR" sz="4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744F47-5566-BF24-28F5-1F9215B15B06}"/>
              </a:ext>
            </a:extLst>
          </p:cNvPr>
          <p:cNvSpPr txBox="1"/>
          <p:nvPr/>
        </p:nvSpPr>
        <p:spPr>
          <a:xfrm>
            <a:off x="9544050" y="0"/>
            <a:ext cx="2647950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II-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Problématique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et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approche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du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problème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EE9AA6-7737-A222-4347-4F72936A5423}"/>
              </a:ext>
            </a:extLst>
          </p:cNvPr>
          <p:cNvSpPr txBox="1"/>
          <p:nvPr/>
        </p:nvSpPr>
        <p:spPr>
          <a:xfrm>
            <a:off x="11954290" y="6550223"/>
            <a:ext cx="237710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5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087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35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6F28F-9339-7B9D-E679-285A102B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L’évolution</a:t>
            </a:r>
            <a:endParaRPr lang="en-US" sz="2600" kern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687DD0C-29ED-5986-7277-7494A92EC7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" t="14199" r="57177" b="5884"/>
          <a:stretch/>
        </p:blipFill>
        <p:spPr>
          <a:xfrm>
            <a:off x="4489845" y="1094786"/>
            <a:ext cx="2013557" cy="21212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593F335-0716-501E-F07A-844B050D6C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" t="10633" r="57278" b="10043"/>
          <a:stretch/>
        </p:blipFill>
        <p:spPr>
          <a:xfrm>
            <a:off x="6785438" y="1094786"/>
            <a:ext cx="2013557" cy="211716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98F986D-3B66-6C21-912B-884CCDA7C6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5" t="10802" r="57278" b="9874"/>
          <a:stretch/>
        </p:blipFill>
        <p:spPr>
          <a:xfrm>
            <a:off x="9081031" y="1094785"/>
            <a:ext cx="2013557" cy="211716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FBD2C94-F56F-BA98-67AD-9D620B56C1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1" t="10464" r="57088" b="9705"/>
          <a:stretch/>
        </p:blipFill>
        <p:spPr>
          <a:xfrm>
            <a:off x="4489845" y="3510026"/>
            <a:ext cx="2013557" cy="211647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88AC9A0-FCE2-44E1-F5E6-220817D3C48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5" t="10802" r="57278" b="9874"/>
          <a:stretch/>
        </p:blipFill>
        <p:spPr>
          <a:xfrm>
            <a:off x="6785438" y="3510025"/>
            <a:ext cx="2013557" cy="211716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8A5769A-4BFA-FD21-BE10-2B7C246464E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5" t="10970" r="57184" b="9875"/>
          <a:stretch/>
        </p:blipFill>
        <p:spPr>
          <a:xfrm>
            <a:off x="9081031" y="3510025"/>
            <a:ext cx="2013557" cy="21079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F71F77-7DFC-CB9B-8943-5E30AC495BB5}"/>
              </a:ext>
            </a:extLst>
          </p:cNvPr>
          <p:cNvSpPr txBox="1"/>
          <p:nvPr/>
        </p:nvSpPr>
        <p:spPr>
          <a:xfrm>
            <a:off x="0" y="0"/>
            <a:ext cx="2013557" cy="83099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III- Premiers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résultats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et explications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829A5B-B903-1CE8-660E-FCAEBF85126E}"/>
              </a:ext>
            </a:extLst>
          </p:cNvPr>
          <p:cNvSpPr txBox="1"/>
          <p:nvPr/>
        </p:nvSpPr>
        <p:spPr>
          <a:xfrm>
            <a:off x="11954290" y="6550223"/>
            <a:ext cx="237710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6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22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17636" y="4577975"/>
            <a:ext cx="11482938" cy="1899827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6F28F-9339-7B9D-E679-285A102B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53700" y="4832066"/>
            <a:ext cx="10825663" cy="862031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La Première Ville 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75C894-9681-FBE7-8AD5-A9C1E0B182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43" r="56966" b="5688"/>
          <a:stretch/>
        </p:blipFill>
        <p:spPr>
          <a:xfrm>
            <a:off x="4983215" y="278995"/>
            <a:ext cx="1732506" cy="18947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4D0825-33CF-D5FA-3486-9B6D7CD4EE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" t="10708" r="57209" b="5859"/>
          <a:stretch/>
        </p:blipFill>
        <p:spPr>
          <a:xfrm>
            <a:off x="2578055" y="263911"/>
            <a:ext cx="1718673" cy="18947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E9D694-D207-0FE0-DA55-7FFD9B7790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354" r="56845" b="6271"/>
          <a:stretch/>
        </p:blipFill>
        <p:spPr>
          <a:xfrm>
            <a:off x="7328867" y="284777"/>
            <a:ext cx="1743505" cy="189474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9282B21-5B90-6078-9B18-01275B3A32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654" r="56976" b="5722"/>
          <a:stretch/>
        </p:blipFill>
        <p:spPr>
          <a:xfrm>
            <a:off x="9564452" y="314409"/>
            <a:ext cx="1732506" cy="18941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A87616-58FC-3B55-ABF0-5A8EF612848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459" r="57094" b="5525"/>
          <a:stretch/>
        </p:blipFill>
        <p:spPr>
          <a:xfrm>
            <a:off x="4983215" y="2460608"/>
            <a:ext cx="1718672" cy="1893039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7963" y="5694097"/>
            <a:ext cx="9144000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5AA97BFC-72B0-A73E-EB5F-B788D8E82FE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567" r="56985" b="5928"/>
          <a:stretch/>
        </p:blipFill>
        <p:spPr>
          <a:xfrm>
            <a:off x="9578285" y="2449783"/>
            <a:ext cx="1743505" cy="190386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B3B5531-29A5-A0F1-E19C-71969940AE2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0439" r="56947" b="5610"/>
          <a:stretch/>
        </p:blipFill>
        <p:spPr>
          <a:xfrm>
            <a:off x="7328866" y="2481474"/>
            <a:ext cx="1743506" cy="191237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F23C33-1F31-406D-656E-B36B72C1C93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0625" r="56997" b="5886"/>
          <a:stretch/>
        </p:blipFill>
        <p:spPr>
          <a:xfrm>
            <a:off x="2539390" y="2458405"/>
            <a:ext cx="1743505" cy="190404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BBBC6B-93B9-0F6E-08F8-592CB5F427FF}"/>
              </a:ext>
            </a:extLst>
          </p:cNvPr>
          <p:cNvSpPr txBox="1"/>
          <p:nvPr/>
        </p:nvSpPr>
        <p:spPr>
          <a:xfrm>
            <a:off x="317636" y="2968652"/>
            <a:ext cx="1743506" cy="138499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accent3">
                  <a:lumMod val="100000"/>
                  <a:alpha val="71000"/>
                </a:schemeClr>
              </a:gs>
              <a:gs pos="18000">
                <a:schemeClr val="accent3">
                  <a:lumMod val="45000"/>
                  <a:lumOff val="55000"/>
                  <a:alpha val="71000"/>
                </a:schemeClr>
              </a:gs>
              <a:gs pos="37000">
                <a:schemeClr val="accent3">
                  <a:lumMod val="45000"/>
                  <a:lumOff val="55000"/>
                  <a:alpha val="71000"/>
                </a:schemeClr>
              </a:gs>
              <a:gs pos="81000">
                <a:schemeClr val="bg1"/>
              </a:gs>
              <a:gs pos="58000">
                <a:schemeClr val="accent3">
                  <a:lumMod val="30000"/>
                  <a:lumOff val="70000"/>
                </a:schemeClr>
              </a:gs>
            </a:gsLst>
            <a:lin ang="16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fr-FR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Légende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:</a:t>
            </a:r>
            <a:b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endParaRPr lang="fr-FR" sz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randview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13A10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Habitations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0037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Commerces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C19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Zones de travail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Loisirs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A12851-52C7-DE1F-1C4B-27B986021583}"/>
              </a:ext>
            </a:extLst>
          </p:cNvPr>
          <p:cNvSpPr txBox="1"/>
          <p:nvPr/>
        </p:nvSpPr>
        <p:spPr>
          <a:xfrm>
            <a:off x="0" y="0"/>
            <a:ext cx="2013557" cy="83099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III- Premiers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résultats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et explications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23FFA0-4C07-8DCA-B5E2-839349EA4F76}"/>
              </a:ext>
            </a:extLst>
          </p:cNvPr>
          <p:cNvSpPr txBox="1"/>
          <p:nvPr/>
        </p:nvSpPr>
        <p:spPr>
          <a:xfrm>
            <a:off x="11954290" y="6550223"/>
            <a:ext cx="237710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7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263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Résultats</a:t>
            </a:r>
            <a:endParaRPr lang="en-US" sz="4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017D3-A138-90DD-5B2E-1006641277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87" r="57093" b="5891"/>
          <a:stretch/>
        </p:blipFill>
        <p:spPr>
          <a:xfrm>
            <a:off x="3662279" y="1675777"/>
            <a:ext cx="4629732" cy="50814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F75372-4E57-4FB2-DDC7-B62CFC26E4F3}"/>
              </a:ext>
            </a:extLst>
          </p:cNvPr>
          <p:cNvSpPr txBox="1"/>
          <p:nvPr/>
        </p:nvSpPr>
        <p:spPr>
          <a:xfrm>
            <a:off x="87634" y="5372196"/>
            <a:ext cx="1743506" cy="138499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accent3">
                  <a:lumMod val="100000"/>
                  <a:alpha val="71000"/>
                </a:schemeClr>
              </a:gs>
              <a:gs pos="18000">
                <a:schemeClr val="accent3">
                  <a:lumMod val="45000"/>
                  <a:lumOff val="55000"/>
                  <a:alpha val="71000"/>
                </a:schemeClr>
              </a:gs>
              <a:gs pos="37000">
                <a:schemeClr val="accent3">
                  <a:lumMod val="45000"/>
                  <a:lumOff val="55000"/>
                  <a:alpha val="71000"/>
                </a:schemeClr>
              </a:gs>
              <a:gs pos="81000">
                <a:schemeClr val="bg1"/>
              </a:gs>
              <a:gs pos="58000">
                <a:schemeClr val="accent3">
                  <a:lumMod val="30000"/>
                  <a:lumOff val="70000"/>
                </a:schemeClr>
              </a:gs>
            </a:gsLst>
            <a:lin ang="16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fr-FR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Légende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:</a:t>
            </a:r>
            <a:b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endParaRPr lang="fr-FR" sz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randview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13A10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Habitations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0037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Commerces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C19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Zones de travail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Loisirs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BE93C7-91DB-A66C-BD6F-9C453D2F183B}"/>
              </a:ext>
            </a:extLst>
          </p:cNvPr>
          <p:cNvSpPr txBox="1"/>
          <p:nvPr/>
        </p:nvSpPr>
        <p:spPr>
          <a:xfrm>
            <a:off x="10412729" y="0"/>
            <a:ext cx="1779269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IV-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Dernières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modifications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16F36A-28D9-8AD7-1E16-C2BBA014953F}"/>
              </a:ext>
            </a:extLst>
          </p:cNvPr>
          <p:cNvSpPr txBox="1"/>
          <p:nvPr/>
        </p:nvSpPr>
        <p:spPr>
          <a:xfrm>
            <a:off x="11954290" y="6550223"/>
            <a:ext cx="237710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8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505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Résultats</a:t>
            </a:r>
            <a:endParaRPr lang="en-US" sz="4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903F36-590E-BB5F-A792-2DF00795C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21" r="56987" b="6250"/>
          <a:stretch/>
        </p:blipFill>
        <p:spPr>
          <a:xfrm>
            <a:off x="3662279" y="1690311"/>
            <a:ext cx="4629732" cy="50523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50C1AD-6258-533E-2F38-BBAFE2527CB0}"/>
              </a:ext>
            </a:extLst>
          </p:cNvPr>
          <p:cNvSpPr txBox="1"/>
          <p:nvPr/>
        </p:nvSpPr>
        <p:spPr>
          <a:xfrm>
            <a:off x="87634" y="5372196"/>
            <a:ext cx="1743506" cy="138499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accent3">
                  <a:lumMod val="100000"/>
                  <a:alpha val="71000"/>
                </a:schemeClr>
              </a:gs>
              <a:gs pos="18000">
                <a:schemeClr val="accent3">
                  <a:lumMod val="45000"/>
                  <a:lumOff val="55000"/>
                  <a:alpha val="71000"/>
                </a:schemeClr>
              </a:gs>
              <a:gs pos="37000">
                <a:schemeClr val="accent3">
                  <a:lumMod val="45000"/>
                  <a:lumOff val="55000"/>
                  <a:alpha val="71000"/>
                </a:schemeClr>
              </a:gs>
              <a:gs pos="81000">
                <a:schemeClr val="bg1"/>
              </a:gs>
              <a:gs pos="58000">
                <a:schemeClr val="accent3">
                  <a:lumMod val="30000"/>
                  <a:lumOff val="70000"/>
                </a:schemeClr>
              </a:gs>
            </a:gsLst>
            <a:lin ang="16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fr-FR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Légende</a:t>
            </a:r>
            <a: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  <a:t>:</a:t>
            </a:r>
            <a:br>
              <a:rPr lang="fr-F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br>
              <a:rPr lang="fr-FR" sz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" panose="020B0502040204020203" pitchFamily="34" charset="0"/>
              </a:rPr>
            </a:br>
            <a:endParaRPr lang="fr-FR" sz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randview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13A10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Habitations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0037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Commerces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rgbClr val="C19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Zones de travail</a:t>
            </a:r>
          </a:p>
          <a:p>
            <a:pPr marL="285750" indent="-285750">
              <a:buFontTx/>
              <a:buChar char="-"/>
            </a:pPr>
            <a:r>
              <a:rPr lang="fr-F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randview Display" panose="020B0502040204020203" pitchFamily="34" charset="0"/>
              </a:rPr>
              <a:t>Loisirs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083EBC-E920-A0D8-5D73-D84A8C0E8D2D}"/>
              </a:ext>
            </a:extLst>
          </p:cNvPr>
          <p:cNvSpPr txBox="1"/>
          <p:nvPr/>
        </p:nvSpPr>
        <p:spPr>
          <a:xfrm>
            <a:off x="10412729" y="0"/>
            <a:ext cx="1779269" cy="584775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IV-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Dernières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modifications</a:t>
            </a:r>
            <a:endParaRPr lang="fr-FR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0F4FD9-BF11-22E2-C4BB-6F6B5E6F57BF}"/>
              </a:ext>
            </a:extLst>
          </p:cNvPr>
          <p:cNvSpPr txBox="1"/>
          <p:nvPr/>
        </p:nvSpPr>
        <p:spPr>
          <a:xfrm>
            <a:off x="11954290" y="6550223"/>
            <a:ext cx="237710" cy="307777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9</a:t>
            </a:r>
            <a:endParaRPr lang="fr-FR" sz="1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443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1114</TotalTime>
  <Words>2724</Words>
  <Application>Microsoft Office PowerPoint</Application>
  <PresentationFormat>Widescreen</PresentationFormat>
  <Paragraphs>332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42" baseType="lpstr">
      <vt:lpstr>Meiryo</vt:lpstr>
      <vt:lpstr>Aharoni</vt:lpstr>
      <vt:lpstr>Amasis MT Pro</vt:lpstr>
      <vt:lpstr>Arial</vt:lpstr>
      <vt:lpstr>Arial Black</vt:lpstr>
      <vt:lpstr>Avenir Next LT Pro</vt:lpstr>
      <vt:lpstr>Bahnschrift</vt:lpstr>
      <vt:lpstr>Bahnschrift Light</vt:lpstr>
      <vt:lpstr>Bahnschrift SemiBold</vt:lpstr>
      <vt:lpstr>Bahnschrift SemiCondensed</vt:lpstr>
      <vt:lpstr>Book Antiqua</vt:lpstr>
      <vt:lpstr>Calibri</vt:lpstr>
      <vt:lpstr>Calibri Light</vt:lpstr>
      <vt:lpstr>Consolas</vt:lpstr>
      <vt:lpstr>Courier New</vt:lpstr>
      <vt:lpstr>Franklin Gothic Heavy</vt:lpstr>
      <vt:lpstr>Grandview</vt:lpstr>
      <vt:lpstr>Grandview Display</vt:lpstr>
      <vt:lpstr>Office Theme</vt:lpstr>
      <vt:lpstr>Le Jeu de la Ville</vt:lpstr>
      <vt:lpstr>Les automates cellulaires: D’accord, mais pourquoi ?</vt:lpstr>
      <vt:lpstr>Au fait, c’est quoi un automate cellulaire ?</vt:lpstr>
      <vt:lpstr>La popularisation des automates cellulaires</vt:lpstr>
      <vt:lpstr>Pourrait-on modéliser une ville à l’aide d’un automate cellulaire ?</vt:lpstr>
      <vt:lpstr>L’évolution</vt:lpstr>
      <vt:lpstr>La Première Ville !</vt:lpstr>
      <vt:lpstr>Résultats</vt:lpstr>
      <vt:lpstr>Résultats</vt:lpstr>
      <vt:lpstr>Résultats</vt:lpstr>
      <vt:lpstr>Résultats</vt:lpstr>
      <vt:lpstr>Résultats</vt:lpstr>
      <vt:lpstr>Résultats</vt:lpstr>
      <vt:lpstr>Résultats</vt:lpstr>
      <vt:lpstr>Résultats</vt:lpstr>
      <vt:lpstr>Résultats</vt:lpstr>
      <vt:lpstr>PowerPoint Presentation</vt:lpstr>
      <vt:lpstr>Merci à vous !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Jeu de la Ville: Étude de modèles de villes générées via un automate cellulaire</dc:title>
  <dc:creator>Lenovo</dc:creator>
  <cp:lastModifiedBy>Lenovo</cp:lastModifiedBy>
  <cp:revision>101</cp:revision>
  <dcterms:created xsi:type="dcterms:W3CDTF">2023-05-30T08:42:58Z</dcterms:created>
  <dcterms:modified xsi:type="dcterms:W3CDTF">2023-06-06T14:02:20Z</dcterms:modified>
</cp:coreProperties>
</file>

<file path=docProps/thumbnail.jpeg>
</file>